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79" r:id="rId4"/>
    <p:sldId id="317" r:id="rId5"/>
    <p:sldId id="309" r:id="rId6"/>
    <p:sldId id="318" r:id="rId7"/>
    <p:sldId id="319" r:id="rId8"/>
    <p:sldId id="324" r:id="rId9"/>
    <p:sldId id="320" r:id="rId10"/>
    <p:sldId id="322" r:id="rId11"/>
    <p:sldId id="323" r:id="rId12"/>
    <p:sldId id="325" r:id="rId13"/>
    <p:sldId id="326" r:id="rId14"/>
    <p:sldId id="314" r:id="rId15"/>
    <p:sldId id="327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42" autoAdjust="0"/>
    <p:restoredTop sz="94660"/>
  </p:normalViewPr>
  <p:slideViewPr>
    <p:cSldViewPr>
      <p:cViewPr varScale="1">
        <p:scale>
          <a:sx n="63" d="100"/>
          <a:sy n="63" d="100"/>
        </p:scale>
        <p:origin x="-2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Zbiory rozłączne  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drzewiasta zbiorów rozłącznych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/>
          </a:bodyPr>
          <a:lstStyle/>
          <a:p>
            <a:r>
              <a:rPr lang="pl-PL" dirty="0" smtClean="0"/>
              <a:t>Operacje na zbiorach rozłącznych: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find</a:t>
            </a:r>
            <a:r>
              <a:rPr lang="pl-PL" dirty="0" smtClean="0"/>
              <a:t>(x) – z węzła x rozpoczynamy wędrówkę do korzenia – czas O(wysokość drzewa)</a:t>
            </a:r>
          </a:p>
          <a:p>
            <a:pPr lvl="1"/>
            <a:r>
              <a:rPr lang="pl-PL" dirty="0" smtClean="0"/>
              <a:t> union(x, y) gdzie x i y są reprezentantami zbiorów – jedno drzewo podłączamy pod drugie drzewo – O(1)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drzewiasta zbiorów rozłącznych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 fontScale="85000" lnSpcReduction="10000"/>
          </a:bodyPr>
          <a:lstStyle/>
          <a:p>
            <a:r>
              <a:rPr lang="pl-PL" dirty="0" smtClean="0"/>
              <a:t>Sztuczka zwana </a:t>
            </a:r>
            <a:r>
              <a:rPr lang="pl-PL" b="1" dirty="0" smtClean="0"/>
              <a:t>zbalansowanym łączeniem</a:t>
            </a:r>
            <a:r>
              <a:rPr lang="pl-PL" dirty="0" smtClean="0"/>
              <a:t> pozwala zmniejszyć koszt operacji </a:t>
            </a:r>
            <a:r>
              <a:rPr lang="pl-PL" dirty="0" err="1" smtClean="0"/>
              <a:t>find</a:t>
            </a:r>
            <a:r>
              <a:rPr lang="pl-PL" dirty="0" smtClean="0"/>
              <a:t>() w sensie najgorszego przypadku: polega ona na tym, że podczas operacji union() zawsze dołączamy niższe drzewo pod wyższe (wymaga to przechowywania w korzeniu drzewa dodatkowego atrybutu zawierającego wysokość krawędziową drzewa – </a:t>
            </a:r>
            <a:r>
              <a:rPr lang="pl-PL" dirty="0" err="1" smtClean="0"/>
              <a:t>rank</a:t>
            </a:r>
            <a:r>
              <a:rPr lang="pl-PL" dirty="0" smtClean="0"/>
              <a:t>).</a:t>
            </a:r>
          </a:p>
          <a:p>
            <a:r>
              <a:rPr lang="pl-PL" dirty="0" smtClean="0"/>
              <a:t>Koszt czasowy wykonania m operacji </a:t>
            </a:r>
            <a:r>
              <a:rPr lang="pl-PL" dirty="0" err="1" smtClean="0"/>
              <a:t>find</a:t>
            </a:r>
            <a:r>
              <a:rPr lang="pl-PL" dirty="0" smtClean="0"/>
              <a:t>() i union() wynosi O(m </a:t>
            </a:r>
            <a:r>
              <a:rPr lang="pl-PL" dirty="0" smtClean="0">
                <a:sym typeface="Symbol"/>
              </a:rPr>
              <a:t> </a:t>
            </a:r>
            <a:r>
              <a:rPr lang="pl-PL" dirty="0" smtClean="0"/>
              <a:t>log n); koszt wykonania pojedynczej operacji </a:t>
            </a:r>
            <a:r>
              <a:rPr lang="pl-PL" dirty="0" err="1" smtClean="0"/>
              <a:t>find</a:t>
            </a:r>
            <a:r>
              <a:rPr lang="pl-PL" dirty="0" smtClean="0"/>
              <a:t>() wynosi O(log n), ponieważ wysokość drzewa jest ograniczona przez logarytm z liczby węzłów w drzewie.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drzewiasta zbiorów rozłącznych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Pytanie: Ile razy poszczególny zbiór może być dołączany do innego zbioru? </a:t>
            </a:r>
          </a:p>
          <a:p>
            <a:r>
              <a:rPr lang="pl-PL" dirty="0" smtClean="0"/>
              <a:t>Odpowiedź: Co najwyżej log(n).</a:t>
            </a:r>
          </a:p>
          <a:p>
            <a:r>
              <a:rPr lang="pl-PL" dirty="0" smtClean="0"/>
              <a:t>Uzasadnienie: Nowy zbiór, do którego będą należały elementy podłączanego zbioru na co najmniej wykładniczą w stosunku do wysokości </a:t>
            </a:r>
            <a:r>
              <a:rPr lang="pl-PL" dirty="0" smtClean="0"/>
              <a:t>drzewa </a:t>
            </a:r>
            <a:r>
              <a:rPr lang="pl-PL" dirty="0" smtClean="0"/>
              <a:t>liczbę elementów. 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drzewiasta zbiorów rozłącznych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Sztuczka zwana </a:t>
            </a:r>
            <a:r>
              <a:rPr lang="pl-PL" b="1" dirty="0" smtClean="0"/>
              <a:t>kompresją ścieżek </a:t>
            </a:r>
            <a:r>
              <a:rPr lang="pl-PL" dirty="0" smtClean="0"/>
              <a:t>pozwala zmniejszyć głębokość części elementów po operacji </a:t>
            </a:r>
            <a:r>
              <a:rPr lang="pl-PL" dirty="0" err="1" smtClean="0"/>
              <a:t>find</a:t>
            </a:r>
            <a:r>
              <a:rPr lang="pl-PL" dirty="0" smtClean="0"/>
              <a:t>(): polega ona na tym, że podczas operacji </a:t>
            </a:r>
            <a:r>
              <a:rPr lang="pl-PL" dirty="0" err="1" smtClean="0"/>
              <a:t>find</a:t>
            </a:r>
            <a:r>
              <a:rPr lang="pl-PL" dirty="0" smtClean="0"/>
              <a:t>() zawsze dołączamy odwiedzone (leżące na ścieżce od danego węzła do korzenia) węzły do korzenia drzewa.</a:t>
            </a:r>
          </a:p>
          <a:p>
            <a:r>
              <a:rPr lang="pl-PL" dirty="0" smtClean="0"/>
              <a:t>Koszt czasowy wykonania m operacji </a:t>
            </a:r>
            <a:r>
              <a:rPr lang="pl-PL" dirty="0" err="1" smtClean="0"/>
              <a:t>find</a:t>
            </a:r>
            <a:r>
              <a:rPr lang="pl-PL" dirty="0" smtClean="0"/>
              <a:t>() i union() wynosi O(m </a:t>
            </a:r>
            <a:r>
              <a:rPr lang="pl-PL" dirty="0" smtClean="0">
                <a:sym typeface="Symbol"/>
              </a:rPr>
              <a:t> </a:t>
            </a:r>
            <a:r>
              <a:rPr lang="pl-PL" dirty="0" smtClean="0"/>
              <a:t>log* n); koszt wykonania pojedynczej operacji </a:t>
            </a:r>
            <a:r>
              <a:rPr lang="pl-PL" dirty="0" err="1" smtClean="0"/>
              <a:t>find</a:t>
            </a:r>
            <a:r>
              <a:rPr lang="pl-PL" dirty="0" smtClean="0"/>
              <a:t>() wynosi w najgorszym przypadku O(log n).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 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Zdefiniuj drzewiastą strukturę dla zbiorów rozłącznych.</a:t>
            </a:r>
          </a:p>
          <a:p>
            <a:r>
              <a:rPr lang="pl-PL" dirty="0" smtClean="0"/>
              <a:t>Przetestuj swoją strukturę dla losowego ciągu operacji union() i </a:t>
            </a:r>
            <a:r>
              <a:rPr lang="pl-PL" dirty="0" err="1" smtClean="0"/>
              <a:t>find</a:t>
            </a:r>
            <a:r>
              <a:rPr lang="pl-PL" dirty="0" smtClean="0"/>
              <a:t>().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Zadanie 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Zdefiniuj drzewiastą strukturę dla zbiorów rozłącznych.</a:t>
            </a:r>
          </a:p>
          <a:p>
            <a:r>
              <a:rPr lang="pl-PL" dirty="0" smtClean="0"/>
              <a:t>Zaimplementuj w swojej strukturze zbalansowane łączenie przy union() i kompresję ścieżek przy </a:t>
            </a:r>
            <a:r>
              <a:rPr lang="pl-PL" dirty="0" err="1" smtClean="0"/>
              <a:t>find</a:t>
            </a:r>
            <a:r>
              <a:rPr lang="pl-PL" dirty="0" smtClean="0"/>
              <a:t>().</a:t>
            </a:r>
          </a:p>
          <a:p>
            <a:r>
              <a:rPr lang="pl-PL" dirty="0" smtClean="0"/>
              <a:t>Przetestuj swoją strukturę dla losowego ciągu operacji union() i </a:t>
            </a:r>
            <a:r>
              <a:rPr lang="pl-PL" dirty="0" err="1" smtClean="0"/>
              <a:t>find</a:t>
            </a:r>
            <a:r>
              <a:rPr lang="pl-PL" dirty="0" smtClean="0"/>
              <a:t>().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Zbiory rozłączne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Struktura danych dla zbiorów rozłącznych (ang. </a:t>
            </a:r>
            <a:r>
              <a:rPr lang="pl-PL" dirty="0" err="1" smtClean="0"/>
              <a:t>disjoint</a:t>
            </a:r>
            <a:r>
              <a:rPr lang="pl-PL" dirty="0" smtClean="0"/>
              <a:t> </a:t>
            </a:r>
            <a:r>
              <a:rPr lang="pl-PL" dirty="0" err="1" smtClean="0"/>
              <a:t>sets</a:t>
            </a:r>
            <a:r>
              <a:rPr lang="pl-PL" dirty="0" smtClean="0"/>
              <a:t> data </a:t>
            </a:r>
            <a:r>
              <a:rPr lang="pl-PL" dirty="0" err="1" smtClean="0"/>
              <a:t>structures</a:t>
            </a:r>
            <a:r>
              <a:rPr lang="pl-PL" dirty="0" smtClean="0"/>
              <a:t>), lub krótko zbiory rozłączne, to struktura danych, która dla ustalonego uniwersum przechowuje jego podział na mniejsze, rozłączne zbiory.</a:t>
            </a:r>
          </a:p>
          <a:p>
            <a:r>
              <a:rPr lang="pl-PL" dirty="0" smtClean="0"/>
              <a:t>Struktura danych dla zbiorów rozłącznych pozwala efektywnie realizować następujące operacje: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find</a:t>
            </a:r>
            <a:r>
              <a:rPr lang="pl-PL" dirty="0" smtClean="0"/>
              <a:t>(x) – odnalezienie reprezentanta zbioru, do którego należy x; </a:t>
            </a:r>
          </a:p>
          <a:p>
            <a:pPr lvl="1"/>
            <a:r>
              <a:rPr lang="pl-PL" dirty="0" smtClean="0"/>
              <a:t> union(x, y) – połączenie dwóch zbiorów zawierających elementy x i y w jeden zbiór. </a:t>
            </a:r>
          </a:p>
          <a:p>
            <a:r>
              <a:rPr lang="pl-PL" dirty="0" smtClean="0"/>
              <a:t>Czasami rozważa się zbiory rozłączne z dodatkowymi operacjami: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extract</a:t>
            </a:r>
            <a:r>
              <a:rPr lang="pl-PL" dirty="0" smtClean="0"/>
              <a:t>(x) – odłączenie elementu x ze zbioru, do którego należy; 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append</a:t>
            </a:r>
            <a:r>
              <a:rPr lang="pl-PL" dirty="0" smtClean="0"/>
              <a:t>(x) – dodanie do uniwersum nowego elementu x.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zbiorów rozłącznych 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Struktura danych dla zbiorów rozłącznych pozwala zarządzać rodziną dynamicznych (zmieniających się w czasie) zbiorów rozłącznych.</a:t>
            </a:r>
          </a:p>
          <a:p>
            <a:r>
              <a:rPr lang="pl-PL" dirty="0" smtClean="0"/>
              <a:t>Uniwersum pamiętamy w tablicy ze wskaźnikami na elementy.</a:t>
            </a:r>
          </a:p>
          <a:p>
            <a:r>
              <a:rPr lang="pl-PL" dirty="0" smtClean="0"/>
              <a:t>Do każdego zbioru odwołujemy się przez jego reprezentanta.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Praca ze </a:t>
            </a:r>
            <a:r>
              <a:rPr lang="pl-PL" smtClean="0"/>
              <a:t>zbiorami rozłącznymi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Pracę ze zbiorami rozłącznymi rozpoczynamy po zainicjalizowaniu struktury: utworzeniu n zbiorów jednoelementowych dla uniwersum rozmiaru n.</a:t>
            </a:r>
          </a:p>
          <a:p>
            <a:r>
              <a:rPr lang="pl-PL" dirty="0" smtClean="0"/>
              <a:t>Czas inicjalizacji wynosi O(n).</a:t>
            </a:r>
          </a:p>
          <a:p>
            <a:r>
              <a:rPr lang="pl-PL" dirty="0" smtClean="0"/>
              <a:t>Następnie wykonujemy na tej strukturze ciąg m operacji union() i </a:t>
            </a:r>
            <a:r>
              <a:rPr lang="pl-PL" dirty="0" err="1" smtClean="0"/>
              <a:t>find</a:t>
            </a:r>
            <a:r>
              <a:rPr lang="pl-PL" dirty="0" smtClean="0"/>
              <a:t>().</a:t>
            </a:r>
          </a:p>
          <a:p>
            <a:r>
              <a:rPr lang="pl-PL" dirty="0" smtClean="0"/>
              <a:t>Pamięć zajmowana przez strukturę powinna ograniczać się do O(n).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listowa zbiorów rozłącznych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277344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Prostym sposobem implementacji zbiorów rozłącznych jest zapamiętanie każdego zbioru jako listy.</a:t>
            </a:r>
          </a:p>
          <a:p>
            <a:r>
              <a:rPr lang="pl-PL" dirty="0" smtClean="0"/>
              <a:t>Reprezentantem zbioru jest pierwszy element na liście.</a:t>
            </a:r>
          </a:p>
          <a:p>
            <a:r>
              <a:rPr lang="pl-PL" dirty="0" smtClean="0"/>
              <a:t>Każdy element ma dodatkowo bezpośredni wskaźnik do reprezentanta.</a:t>
            </a:r>
          </a:p>
        </p:txBody>
      </p:sp>
      <p:pic>
        <p:nvPicPr>
          <p:cNvPr id="12290" name="Picture 2" descr="http://wazniak.mimuw.edu.pl/images/8/83/Fu_list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5085184"/>
            <a:ext cx="4661487" cy="14862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listowa zbiorów rozłącznych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Operacje na zbiorach rozłącznych: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find</a:t>
            </a:r>
            <a:r>
              <a:rPr lang="pl-PL" dirty="0" smtClean="0"/>
              <a:t>(x) – z węzła x zaglądamy do reprezentanta i odczytujemy jego identyfikator – czas O(1)</a:t>
            </a:r>
          </a:p>
          <a:p>
            <a:pPr lvl="1"/>
            <a:r>
              <a:rPr lang="pl-PL" dirty="0" smtClean="0"/>
              <a:t> union(x, y) gdzie x i y są reprezentantami zbiorów – łączymy dwie listy i poprawiamy wskaźniki do reprezentanta w tej dołączonej –czas liniowy względem jej długości dołączonej listy O(n)</a:t>
            </a:r>
          </a:p>
          <a:p>
            <a:endParaRPr lang="pl-PL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listowa zbiorów rozłącznych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Prosta sztuczka zwana </a:t>
            </a:r>
            <a:r>
              <a:rPr lang="pl-PL" b="1" dirty="0" smtClean="0"/>
              <a:t>zbalansowanym łączeniem</a:t>
            </a:r>
            <a:r>
              <a:rPr lang="pl-PL" dirty="0" smtClean="0"/>
              <a:t> pozwala zmniejszyć koszt operacji union() w sensie zamortyzowanym: polega ona na tym, że podczas operacji union() zawsze dołączamy krótszą listę na koniec dłuższej (wymaga to przechowywania w węźle początkowym listy dodatkowego atrybutu zawierającego rozmiar zbioru oraz adres ostatniego elementu listy).</a:t>
            </a:r>
          </a:p>
          <a:p>
            <a:r>
              <a:rPr lang="pl-PL" dirty="0" smtClean="0"/>
              <a:t>Koszt czasowy wykonania m operacji </a:t>
            </a:r>
            <a:r>
              <a:rPr lang="pl-PL" dirty="0" err="1" smtClean="0"/>
              <a:t>find</a:t>
            </a:r>
            <a:r>
              <a:rPr lang="pl-PL" dirty="0" smtClean="0"/>
              <a:t>() i union() wynosi O(m + n log n); zamortyzowany koszt wykonania pojedynczej operacji union() wynosi O(log n).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listowa zbiorów rozłącznych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Pytanie: Ile razy poszczególny element na liście może zmienić reprezentanta? </a:t>
            </a:r>
          </a:p>
          <a:p>
            <a:r>
              <a:rPr lang="pl-PL" dirty="0" smtClean="0"/>
              <a:t>Odpowiedź: Co najwyżej log(n).</a:t>
            </a:r>
          </a:p>
          <a:p>
            <a:r>
              <a:rPr lang="pl-PL" dirty="0" smtClean="0"/>
              <a:t>Uzasadnienie: Nowy zbiór, do którego będzie należał element jest co najmniej dwa razy większy.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drzewiasta zbiorów rozłącznych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413248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Prostym sposobem implementacji zbiorów rozłącznych jest zapamiętanie każdego zbioru jako drzewa odwrotnie skierowanego (w węzłach trzymamy wskaźniki na rodziców).</a:t>
            </a:r>
          </a:p>
          <a:p>
            <a:r>
              <a:rPr lang="pl-PL" dirty="0" smtClean="0"/>
              <a:t>Reprezentantem zbioru jest korzeń drzewa.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14971</TotalTime>
  <Words>767</Words>
  <Application>Microsoft Office PowerPoint</Application>
  <PresentationFormat>Pokaz na ekranie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Przesilenie</vt:lpstr>
      <vt:lpstr>Zbiory rozłączne   </vt:lpstr>
      <vt:lpstr>Zbiory rozłączne </vt:lpstr>
      <vt:lpstr>Implementacja zbiorów rozłącznych  </vt:lpstr>
      <vt:lpstr>Praca ze zbiorami rozłącznymi </vt:lpstr>
      <vt:lpstr>Implementacja listowa zbiorów rozłącznych</vt:lpstr>
      <vt:lpstr>Implementacja listowa zbiorów rozłącznych</vt:lpstr>
      <vt:lpstr>Implementacja listowa zbiorów rozłącznych</vt:lpstr>
      <vt:lpstr>Implementacja listowa zbiorów rozłącznych</vt:lpstr>
      <vt:lpstr>Implementacja drzewiasta zbiorów rozłącznych</vt:lpstr>
      <vt:lpstr>Implementacja drzewiasta zbiorów rozłącznych</vt:lpstr>
      <vt:lpstr>Implementacja drzewiasta zbiorów rozłącznych</vt:lpstr>
      <vt:lpstr>Implementacja drzewiasta zbiorów rozłącznych</vt:lpstr>
      <vt:lpstr>Implementacja drzewiasta zbiorów rozłącznych</vt:lpstr>
      <vt:lpstr>Zadanie 1</vt:lpstr>
      <vt:lpstr>Zadanie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Problemy porządkowe</dc:title>
  <dc:creator>prz</dc:creator>
  <cp:lastModifiedBy>prz</cp:lastModifiedBy>
  <cp:revision>31</cp:revision>
  <dcterms:created xsi:type="dcterms:W3CDTF">2015-03-20T07:40:09Z</dcterms:created>
  <dcterms:modified xsi:type="dcterms:W3CDTF">2017-01-20T16:06:12Z</dcterms:modified>
</cp:coreProperties>
</file>