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80" r:id="rId4"/>
    <p:sldId id="281" r:id="rId5"/>
    <p:sldId id="279" r:id="rId6"/>
    <p:sldId id="282" r:id="rId7"/>
    <p:sldId id="303" r:id="rId8"/>
    <p:sldId id="283" r:id="rId9"/>
    <p:sldId id="304" r:id="rId10"/>
    <p:sldId id="309" r:id="rId11"/>
    <p:sldId id="305" r:id="rId12"/>
    <p:sldId id="284" r:id="rId13"/>
    <p:sldId id="285" r:id="rId14"/>
    <p:sldId id="286" r:id="rId15"/>
    <p:sldId id="306" r:id="rId16"/>
    <p:sldId id="307" r:id="rId17"/>
    <p:sldId id="287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D13F0D-22FF-4D65-B2EE-FCA4AB3C5148}" type="datetimeFigureOut">
              <a:rPr lang="pl-PL" smtClean="0"/>
              <a:pPr/>
              <a:t>2017-01-16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DFEF7E-ED38-472F-A3DC-2F79AB476FE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Listy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254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l-PL" dirty="0" smtClean="0"/>
              <a:t>Wyszukiwanie wartości w liście jednokierunkowej z wartownikiem – wersja rekurencyjna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wezeł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*w, x,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wezel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*wart) -&gt;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boolean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wart.info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 x;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!= x) w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w != wart;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O(n) gdzie n to ilość elementów na liście</a:t>
            </a:r>
          </a:p>
          <a:p>
            <a:pPr>
              <a:buNone/>
            </a:pPr>
            <a:r>
              <a:rPr lang="pl-PL" dirty="0" smtClean="0"/>
              <a:t>Pamięć: O(1)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Wyszukiwanie wartości w liście posortowanej – wersja rekurencyjna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wezeł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*w, x) -&gt;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boolean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(w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== x)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&gt; x)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x);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O(n) gdzie n to ilość elementów na liście</a:t>
            </a:r>
          </a:p>
          <a:p>
            <a:pPr>
              <a:buNone/>
            </a:pPr>
            <a:r>
              <a:rPr lang="pl-PL" dirty="0" smtClean="0"/>
              <a:t>Pamięć: O(n) zależy od liczby wywołań rekurencyjnych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Wstawianie elementu do listy nieuporządkowanej:</a:t>
            </a:r>
          </a:p>
          <a:p>
            <a:pPr lvl="1"/>
            <a:r>
              <a:rPr lang="pl-PL" dirty="0" smtClean="0"/>
              <a:t> na początek listy,</a:t>
            </a:r>
          </a:p>
          <a:p>
            <a:pPr lvl="1"/>
            <a:r>
              <a:rPr lang="pl-PL" dirty="0" smtClean="0"/>
              <a:t> na koniec,</a:t>
            </a:r>
          </a:p>
          <a:p>
            <a:pPr lvl="1"/>
            <a:r>
              <a:rPr lang="pl-PL" dirty="0" smtClean="0"/>
              <a:t> na zadaną pozycję.</a:t>
            </a:r>
          </a:p>
          <a:p>
            <a:r>
              <a:rPr lang="pl-PL" dirty="0" smtClean="0"/>
              <a:t>Wstawianie elementu do listy uporządkowanej:</a:t>
            </a:r>
          </a:p>
          <a:p>
            <a:pPr lvl="1"/>
            <a:r>
              <a:rPr lang="pl-PL" dirty="0" smtClean="0"/>
              <a:t> wstawiamy zachowując uporządkowanie</a:t>
            </a:r>
          </a:p>
          <a:p>
            <a:r>
              <a:rPr lang="pl-PL" dirty="0" smtClean="0"/>
              <a:t>Usuwanie elementu z listy:</a:t>
            </a:r>
          </a:p>
          <a:p>
            <a:pPr lvl="1"/>
            <a:r>
              <a:rPr lang="pl-PL" dirty="0" smtClean="0"/>
              <a:t> usuwanie elementu z zadanej pozycji,</a:t>
            </a:r>
          </a:p>
          <a:p>
            <a:pPr lvl="1"/>
            <a:r>
              <a:rPr lang="pl-PL" dirty="0" smtClean="0"/>
              <a:t> usuwanie elementu o zadanej wartości.</a:t>
            </a:r>
          </a:p>
          <a:p>
            <a:pPr lvl="1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645496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Technika zwracania wskaźnika do struktury po zmodyfikowaniu (</a:t>
            </a:r>
            <a:r>
              <a:rPr lang="pl-PL" dirty="0" err="1" smtClean="0"/>
              <a:t>semitrwałe</a:t>
            </a:r>
            <a:r>
              <a:rPr lang="pl-PL" dirty="0" smtClean="0"/>
              <a:t> struktury danych).</a:t>
            </a:r>
          </a:p>
          <a:p>
            <a:r>
              <a:rPr lang="pl-PL" dirty="0" smtClean="0"/>
              <a:t>Przykład: wstawienie elementu na zadaną pozycję:</a:t>
            </a:r>
            <a:br>
              <a:rPr lang="pl-PL" dirty="0" smtClean="0"/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insert(węzeł *w, x,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-&gt; węzeł*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&lt; 0)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error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(w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and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&gt; 0)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error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pos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&gt; 0) 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b="1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b="1" dirty="0" smtClean="0">
                <a:latin typeface="Courier New" pitchFamily="49" charset="0"/>
                <a:cs typeface="Courier New" pitchFamily="49" charset="0"/>
              </a:rPr>
              <a:t> := 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insert(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x, pos-1);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return w;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}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węzeł(x, w);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wywołanie:</a:t>
            </a:r>
            <a:br>
              <a:rPr lang="pl-PL" dirty="0" smtClean="0"/>
            </a:br>
            <a:r>
              <a:rPr lang="pl-PL" b="1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l-PL" b="1" dirty="0" smtClean="0">
                <a:latin typeface="Courier New" pitchFamily="49" charset="0"/>
                <a:cs typeface="Courier New" pitchFamily="49" charset="0"/>
              </a:rPr>
              <a:t> := 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insert(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x);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Operacje słownikowe na liście </a:t>
            </a:r>
            <a:r>
              <a:rPr lang="pl-PL" dirty="0" err="1" smtClean="0"/>
              <a:t>n-elementowej</a:t>
            </a:r>
            <a:r>
              <a:rPr lang="pl-PL" dirty="0" smtClean="0"/>
              <a:t> wymagają:</a:t>
            </a:r>
          </a:p>
          <a:p>
            <a:pPr lvl="1"/>
            <a:r>
              <a:rPr lang="pl-PL" dirty="0" smtClean="0"/>
              <a:t> czasu O(n),</a:t>
            </a:r>
          </a:p>
          <a:p>
            <a:pPr lvl="1"/>
            <a:r>
              <a:rPr lang="pl-PL" dirty="0" smtClean="0"/>
              <a:t> pamięci O(1) gdy używamy iteracji albo O(n) gdy korzystamy z rekurencji.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Zadanie: podział listy na dwie równe podlisty (z dokładnością do 1 elementu).</a:t>
            </a:r>
          </a:p>
          <a:p>
            <a:r>
              <a:rPr lang="pl-PL" dirty="0" smtClean="0"/>
              <a:t>Rozwiązanie: dwa wskaźniki, jeden robi podwójne skoki, drugi pojedyncze; po dotarciu na koniec listy pierwszego wskaźnika, drugi wskazuje na węzeł środkowy.</a:t>
            </a:r>
          </a:p>
          <a:p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split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(węzeł *h) -&gt; (węzeł*,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węzeł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*)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węzeł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*p 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węzeł *q 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(p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return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(q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q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q.next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(q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break;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q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q.next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(q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p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 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}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q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p.nex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q);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47500" lnSpcReduction="20000"/>
          </a:bodyPr>
          <a:lstStyle/>
          <a:p>
            <a:r>
              <a:rPr lang="pl-PL" dirty="0" smtClean="0"/>
              <a:t>Zadanie: należy scalić dwie posortowane lisy .</a:t>
            </a:r>
          </a:p>
          <a:p>
            <a:r>
              <a:rPr lang="pl-PL" dirty="0" smtClean="0"/>
              <a:t>Rozwiązanie: do końca listy wynikowej doczepiamy mniejszy spośród głów pozostałych list.</a:t>
            </a:r>
          </a:p>
          <a:p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merge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(węzeł *g, węzeł *h) -&gt; węzeł*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(g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return h;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(h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return g;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węzeł *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 g;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g.info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g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g.next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h;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 }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węzeł *s 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(g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and h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g.info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g;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g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g.next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smtClean="0">
                <a:latin typeface="Courier New" pitchFamily="49" charset="0"/>
                <a:cs typeface="Courier New" pitchFamily="49" charset="0"/>
              </a:rPr>
              <a:t>	}</a:t>
            </a:r>
            <a:br>
              <a:rPr lang="pl-PL" smtClean="0">
                <a:latin typeface="Courier New" pitchFamily="49" charset="0"/>
                <a:cs typeface="Courier New" pitchFamily="49" charset="0"/>
              </a:rPr>
            </a:br>
            <a:r>
              <a:rPr lang="pl-PL" smtClean="0">
                <a:latin typeface="Courier New" pitchFamily="49" charset="0"/>
                <a:cs typeface="Courier New" pitchFamily="49" charset="0"/>
              </a:rPr>
              <a:t>		else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{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h;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	h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h.next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	}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(g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g;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r.next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:= h;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s;</a:t>
            </a:r>
            <a:br>
              <a:rPr lang="pl-PL" dirty="0" smtClean="0">
                <a:latin typeface="Courier New" pitchFamily="49" charset="0"/>
                <a:cs typeface="Courier New" pitchFamily="49" charset="0"/>
              </a:rPr>
            </a:b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Zadanie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Zdefiniuj klasę reprezentującą węzeł listy jednokierunkowej wraz z operacjami wstawiania nowego elementu na zadaną pozycję, usuwania węzła z zadanej pozycji i sprawdzania czy określony element znajduje się na liście.</a:t>
            </a:r>
          </a:p>
          <a:p>
            <a:r>
              <a:rPr lang="pl-PL" dirty="0" smtClean="0"/>
              <a:t>Węzeł listy zdefiniuj jako szablon przy pomocy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template&lt;typename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pl-PL" dirty="0" smtClean="0"/>
              <a:t>.</a:t>
            </a:r>
          </a:p>
          <a:p>
            <a:r>
              <a:rPr lang="pl-PL" dirty="0" smtClean="0"/>
              <a:t>Zdefiniuj klasę reprezentującą listę jako opakowanie dla struktury zbudowanej na węzłach. W klasie tej opakuj metodę wstawiającą do listy, usuwającą z listy i sprawdzającą czy element występuje na liście. Dodatkowo dopisz metody: wstawiająca element na początek listy, na koniec listy, usuwającą pierwszy i usuwającą ostatni element na liście.</a:t>
            </a:r>
          </a:p>
          <a:p>
            <a:r>
              <a:rPr lang="pl-PL" dirty="0" smtClean="0"/>
              <a:t>Listę zdefiniuj jako szablon przy pomocy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template&lt;typename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pl-PL" dirty="0" smtClean="0"/>
              <a:t>.</a:t>
            </a:r>
            <a:endParaRPr lang="pl-PL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Zbiór dynamiczny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Zbiór dynamiczny to zbiór wartości pochodzących z pewnego określonego uniwersum, którego zawartość zmienia się w trakcie działania programu.</a:t>
            </a:r>
          </a:p>
          <a:p>
            <a:r>
              <a:rPr lang="pl-PL" dirty="0" smtClean="0"/>
              <a:t>Elementy zbioru dynamicznego musimy co najmniej umieć porównać pod względem identyczności (czy dwa elementy są równe albo różne).</a:t>
            </a:r>
          </a:p>
          <a:p>
            <a:r>
              <a:rPr lang="pl-PL" dirty="0" smtClean="0"/>
              <a:t>W </a:t>
            </a:r>
            <a:r>
              <a:rPr lang="pl-PL" dirty="0" err="1" smtClean="0"/>
              <a:t>multizbiorze</a:t>
            </a:r>
            <a:r>
              <a:rPr lang="pl-PL" dirty="0" smtClean="0"/>
              <a:t> elementy mogą się powtarzać.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Dynamiczne struktury danych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Dynamiczna struktura danych, to struktura danych pozwalająca na przechowywanie zbioru dynamicznego; rozmiar tej struktury dostosowuje się do rozmiaru danych.</a:t>
            </a:r>
          </a:p>
          <a:p>
            <a:r>
              <a:rPr lang="pl-PL" dirty="0" smtClean="0"/>
              <a:t>W zbiorze dynamicznym musimy umieć realizować operację dodania nowego elementu do zbioru i usunięcia ze zbioru wskazanego elementu.</a:t>
            </a:r>
          </a:p>
          <a:p>
            <a:r>
              <a:rPr lang="pl-PL" dirty="0" smtClean="0"/>
              <a:t>Tablica dynamiczna jest dynamiczną strukturą danych.</a:t>
            </a:r>
          </a:p>
          <a:p>
            <a:r>
              <a:rPr lang="pl-PL" dirty="0" smtClean="0"/>
              <a:t>Zastosowanie: przechowywanie pewnego zbioru danych, którego zawartość będzie się zmieniać w trakcie pracy programu.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Słownik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Słownik (ang. </a:t>
            </a:r>
            <a:r>
              <a:rPr lang="pl-PL" dirty="0" err="1" smtClean="0"/>
              <a:t>dictionary</a:t>
            </a:r>
            <a:r>
              <a:rPr lang="pl-PL" dirty="0" smtClean="0"/>
              <a:t>) to struktura danych pozwalająca efektywnie realizować następujące operacje:</a:t>
            </a:r>
          </a:p>
          <a:p>
            <a:pPr lvl="1"/>
            <a:r>
              <a:rPr lang="pl-PL" dirty="0" smtClean="0"/>
              <a:t> insert(x) – dodanie nowego elementu x do zbioru dynamicznego, 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delete</a:t>
            </a:r>
            <a:r>
              <a:rPr lang="pl-PL" dirty="0" smtClean="0"/>
              <a:t>(x) / </a:t>
            </a:r>
            <a:r>
              <a:rPr lang="pl-PL" dirty="0" err="1" smtClean="0"/>
              <a:t>remove</a:t>
            </a:r>
            <a:r>
              <a:rPr lang="pl-PL" dirty="0" smtClean="0"/>
              <a:t>(x) – usunięcie elementu o wartości x ze zbioru dynamicznego,</a:t>
            </a:r>
          </a:p>
          <a:p>
            <a:pPr lvl="1"/>
            <a:r>
              <a:rPr lang="pl-PL" dirty="0" smtClean="0"/>
              <a:t> </a:t>
            </a:r>
            <a:r>
              <a:rPr lang="pl-PL" dirty="0" err="1" smtClean="0"/>
              <a:t>search</a:t>
            </a:r>
            <a:r>
              <a:rPr lang="pl-PL" dirty="0" smtClean="0"/>
              <a:t>(x) – sprawdzenie czy w zbiorze dynamicznym znajduje się element o wartości x. </a:t>
            </a:r>
          </a:p>
          <a:p>
            <a:r>
              <a:rPr lang="pl-PL" dirty="0" err="1" smtClean="0"/>
              <a:t>Multizbiór</a:t>
            </a:r>
            <a:r>
              <a:rPr lang="pl-PL" dirty="0" smtClean="0"/>
              <a:t> to zbiór dynamiczny, w którym mogą się powtarzać elementy o takich samych wartościach.</a:t>
            </a:r>
          </a:p>
          <a:p>
            <a:r>
              <a:rPr lang="pl-PL" dirty="0" smtClean="0"/>
              <a:t>Struktura danych jest homogeniczna, jeśli składa się z elementów tego samego typu.</a:t>
            </a:r>
          </a:p>
          <a:p>
            <a:pPr lvl="1"/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Lista (ang. list) to homogeniczna struktura danych służąca do reprezentowania zbioru dynamicznego, w której elementy ułożone w ciąg (struktura sekwencyjna). </a:t>
            </a:r>
          </a:p>
          <a:p>
            <a:r>
              <a:rPr lang="pl-PL" dirty="0" smtClean="0"/>
              <a:t>Element listy nazywa się węzłem (ang. </a:t>
            </a:r>
            <a:r>
              <a:rPr lang="pl-PL" dirty="0" err="1" smtClean="0"/>
              <a:t>node</a:t>
            </a:r>
            <a:r>
              <a:rPr lang="pl-PL" dirty="0" smtClean="0"/>
              <a:t>); każdy węzeł zawiera pole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info</a:t>
            </a:r>
            <a:r>
              <a:rPr lang="pl-PL" dirty="0" smtClean="0"/>
              <a:t> służące do przechowywania jednej wartości z pewnego określonego uniwersum oraz pole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pl-PL" dirty="0" smtClean="0"/>
              <a:t> ze wskaźnikiem na następny element listy (ostatni element listy ma w polu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pl-PL" dirty="0" smtClean="0"/>
              <a:t> wpisany wskaźnik pusty). </a:t>
            </a:r>
          </a:p>
          <a:p>
            <a:r>
              <a:rPr lang="pl-PL" dirty="0" smtClean="0"/>
              <a:t>Pierwszy węzeł listy jest nazywany głową (ang. </a:t>
            </a:r>
            <a:r>
              <a:rPr lang="pl-PL" dirty="0" err="1" smtClean="0"/>
              <a:t>head</a:t>
            </a:r>
            <a:r>
              <a:rPr lang="pl-PL" dirty="0" smtClean="0"/>
              <a:t>) albo początkiem listy. </a:t>
            </a:r>
          </a:p>
          <a:p>
            <a:r>
              <a:rPr lang="pl-PL" dirty="0" smtClean="0"/>
              <a:t>Dostęp do elementów listy jest sekwencyjny – a więc dojście do elementu </a:t>
            </a:r>
            <a:r>
              <a:rPr lang="pl-PL" dirty="0" err="1" smtClean="0"/>
              <a:t>k-tego</a:t>
            </a:r>
            <a:r>
              <a:rPr lang="pl-PL" dirty="0" smtClean="0"/>
              <a:t> wymaga przejścia przez kolejne elementy listy od pierwszego do docelowego. </a:t>
            </a:r>
          </a:p>
          <a:p>
            <a:r>
              <a:rPr lang="pl-PL" dirty="0" smtClean="0"/>
              <a:t>Zastosowanie: lista najlepiej nadaje się do danych, które będą przetwarzane sekwencyjnie. 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Lista jednokierunkowa (ang. single </a:t>
            </a:r>
            <a:r>
              <a:rPr lang="pl-PL" dirty="0" err="1" smtClean="0"/>
              <a:t>linked</a:t>
            </a:r>
            <a:r>
              <a:rPr lang="pl-PL" dirty="0" smtClean="0"/>
              <a:t> list) to lista, po której można się poruszać tylko od głowy do ogona – w każdym węźle jest tylko wskaźnik do następnika.</a:t>
            </a:r>
          </a:p>
          <a:p>
            <a:r>
              <a:rPr lang="pl-PL" dirty="0" smtClean="0"/>
              <a:t>Lista dwukierunkowa (ang. double </a:t>
            </a:r>
            <a:r>
              <a:rPr lang="pl-PL" dirty="0" err="1" smtClean="0"/>
              <a:t>linked</a:t>
            </a:r>
            <a:r>
              <a:rPr lang="pl-PL" dirty="0" smtClean="0"/>
              <a:t> list) to lista, po której można się poruszać w obu kierunkach:  w stronę głowy i w stronę ogona – w każdym węźle są dwa wskaźniki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pl-PL" dirty="0" smtClean="0"/>
              <a:t> do następnika i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prev</a:t>
            </a:r>
            <a:r>
              <a:rPr lang="pl-PL" dirty="0" smtClean="0"/>
              <a:t> do poprzednika.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Lista cykliczna to lista, w której ostatni węzeł posiada wskaźnik do pierwszego węzła.</a:t>
            </a:r>
          </a:p>
          <a:p>
            <a:r>
              <a:rPr lang="pl-PL" dirty="0" smtClean="0"/>
              <a:t>Lista dwukierunkowa może być cykliczna.</a:t>
            </a:r>
          </a:p>
          <a:p>
            <a:r>
              <a:rPr lang="pl-PL" dirty="0" smtClean="0"/>
              <a:t>Lista z wartownikiem to lista, w której na końcu umieszczony jest węzeł zwany wartownikiem – wartownik nie przechowuje danych, pełni rolę pomocniczą w nawigacji po liście.</a:t>
            </a:r>
          </a:p>
          <a:p>
            <a:r>
              <a:rPr lang="pl-PL" dirty="0" smtClean="0"/>
              <a:t>Lista z wartownikiem może być cykliczna lub dwukierunkowa.</a:t>
            </a:r>
          </a:p>
          <a:p>
            <a:r>
              <a:rPr lang="pl-PL" dirty="0" smtClean="0"/>
              <a:t>Gdy dane pochodzą z uniwersum z porządkiem liniowym, to dane w liście można przechowywać w sposób uporządkowany – mamy w tedy do czynienia z listą uporządkowaną.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Wyszukiwanie wartości w liście jednokierunkowej – wersja iteracyjna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wezeł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*w, x) -&gt;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boolean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!= x) 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!=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w :=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O(n) gdzie n to ilość elementów na liście</a:t>
            </a:r>
          </a:p>
          <a:p>
            <a:pPr>
              <a:buNone/>
            </a:pPr>
            <a:r>
              <a:rPr lang="pl-PL" dirty="0" smtClean="0"/>
              <a:t>Pamięć: O(1)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dirty="0" smtClean="0"/>
              <a:t>Wyszukiwanie wartości w liście jednokierunkowej – wersja rekurencyjna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wezeł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*w, x) -&gt;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boolean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(w ==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)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w.info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== x) 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Search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w.next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, x);</a:t>
            </a:r>
          </a:p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Czas: O(n) gdzie n to ilość elementów na liście</a:t>
            </a:r>
          </a:p>
          <a:p>
            <a:pPr>
              <a:buNone/>
            </a:pPr>
            <a:r>
              <a:rPr lang="pl-PL" dirty="0" smtClean="0"/>
              <a:t>Pamięć: O(n) zależy od liczby wywołań rekurencyjnych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8932</TotalTime>
  <Words>865</Words>
  <Application>Microsoft Office PowerPoint</Application>
  <PresentationFormat>Pokaz na ekranie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Przesilenie</vt:lpstr>
      <vt:lpstr>Listy </vt:lpstr>
      <vt:lpstr>Zbiór dynamiczny </vt:lpstr>
      <vt:lpstr>Dynamiczne struktury danych </vt:lpstr>
      <vt:lpstr>Słownik </vt:lpstr>
      <vt:lpstr>Lista </vt:lpstr>
      <vt:lpstr>Lista </vt:lpstr>
      <vt:lpstr>Lista </vt:lpstr>
      <vt:lpstr>Lista </vt:lpstr>
      <vt:lpstr>Lista </vt:lpstr>
      <vt:lpstr>Lista </vt:lpstr>
      <vt:lpstr>Lista </vt:lpstr>
      <vt:lpstr>Lista </vt:lpstr>
      <vt:lpstr>Listy </vt:lpstr>
      <vt:lpstr>Listy </vt:lpstr>
      <vt:lpstr>Listy </vt:lpstr>
      <vt:lpstr>Listy </vt:lpstr>
      <vt:lpstr>Zadanie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Problemy porządkowe</dc:title>
  <dc:creator>prz</dc:creator>
  <cp:lastModifiedBy>prz</cp:lastModifiedBy>
  <cp:revision>26</cp:revision>
  <dcterms:created xsi:type="dcterms:W3CDTF">2015-03-20T07:40:09Z</dcterms:created>
  <dcterms:modified xsi:type="dcterms:W3CDTF">2017-01-16T20:56:44Z</dcterms:modified>
</cp:coreProperties>
</file>