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79" r:id="rId4"/>
    <p:sldId id="309" r:id="rId5"/>
    <p:sldId id="282" r:id="rId6"/>
    <p:sldId id="303" r:id="rId7"/>
    <p:sldId id="310" r:id="rId8"/>
    <p:sldId id="311" r:id="rId9"/>
    <p:sldId id="283" r:id="rId10"/>
    <p:sldId id="312" r:id="rId11"/>
    <p:sldId id="313" r:id="rId12"/>
    <p:sldId id="317" r:id="rId13"/>
    <p:sldId id="315" r:id="rId14"/>
    <p:sldId id="314" r:id="rId15"/>
    <p:sldId id="316" r:id="rId16"/>
    <p:sldId id="318" r:id="rId17"/>
    <p:sldId id="320" r:id="rId18"/>
    <p:sldId id="319" r:id="rId19"/>
    <p:sldId id="321" r:id="rId20"/>
    <p:sldId id="322" r:id="rId21"/>
    <p:sldId id="323" r:id="rId22"/>
    <p:sldId id="324" r:id="rId23"/>
    <p:sldId id="325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24" autoAdjust="0"/>
  </p:normalViewPr>
  <p:slideViewPr>
    <p:cSldViewPr>
      <p:cViewPr varScale="1">
        <p:scale>
          <a:sx n="64" d="100"/>
          <a:sy n="64" d="100"/>
        </p:scale>
        <p:origin x="-1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38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D13F0D-22FF-4D65-B2EE-FCA4AB3C5148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Kolejka priorytetowa  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Przesiewanie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dirty="0" smtClean="0"/>
              <a:t>Przesiewanie w dół kopca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[1…n]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sieve-down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i)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i &gt; n/2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m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left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(i); // lewy syn;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m+1 &lt;= 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[m+1] 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[m]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m++;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[m] &lt;=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[i]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[i] :=: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[m];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sieve-down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(m);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O(log n) gdzie n to ilość elementów w kopcu</a:t>
            </a:r>
          </a:p>
          <a:p>
            <a:pPr>
              <a:buNone/>
            </a:pPr>
            <a:r>
              <a:rPr lang="pl-PL" dirty="0" smtClean="0"/>
              <a:t>Pamięć: O(log n) – głębokość rekurencji (w procedurze iteracyjnej O(1))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operacji kopcowych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47500" lnSpcReduction="20000"/>
          </a:bodyPr>
          <a:lstStyle/>
          <a:p>
            <a:r>
              <a:rPr lang="pl-PL" dirty="0" smtClean="0"/>
              <a:t>Wstawienie nowego elementu do kopca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[1…n]</a:t>
            </a:r>
            <a:r>
              <a:rPr lang="pl-PL" dirty="0" smtClean="0"/>
              <a:t> dopisujemy element na końcu tablicy i przesiewamy go w górę:</a:t>
            </a:r>
            <a:br>
              <a:rPr lang="pl-PL" dirty="0" smtClean="0"/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insert(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x)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n++;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[n] := x;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sieve-up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(n);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l-PL" dirty="0" smtClean="0"/>
              <a:t>Wyciągnięcie elementu maksymalnego z kopca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[1…n]</a:t>
            </a:r>
            <a:r>
              <a:rPr lang="pl-PL" dirty="0" smtClean="0"/>
              <a:t>:</a:t>
            </a:r>
            <a:br>
              <a:rPr lang="pl-PL" dirty="0" smtClean="0"/>
            </a:b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extract-max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()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[1] :=: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[n];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n--;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sieve-down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(1);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[n+1];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l-PL" dirty="0" smtClean="0"/>
              <a:t>Odczytanie elementu maksymalnego z kopca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[1…n]</a:t>
            </a:r>
            <a:r>
              <a:rPr lang="pl-PL" dirty="0" smtClean="0"/>
              <a:t>:</a:t>
            </a:r>
            <a:br>
              <a:rPr lang="pl-PL" dirty="0" smtClean="0"/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max() -&gt;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[1];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l-PL" dirty="0" smtClean="0"/>
          </a:p>
          <a:p>
            <a:r>
              <a:rPr lang="pl-PL" dirty="0" smtClean="0"/>
              <a:t>Czas: O(log n)  dla operacji insert() i </a:t>
            </a:r>
            <a:r>
              <a:rPr lang="pl-PL" dirty="0" err="1" smtClean="0"/>
              <a:t>extract-max</a:t>
            </a:r>
            <a:r>
              <a:rPr lang="pl-PL" dirty="0" smtClean="0"/>
              <a:t>() oraz O(1) dla max(), gdzie n to ilość elementów w kopcu.</a:t>
            </a:r>
          </a:p>
          <a:p>
            <a:r>
              <a:rPr lang="pl-PL" dirty="0" smtClean="0"/>
              <a:t>Pamięć: O(log n)  dla operacji modyfikujących i O(1) dla max() – głębokość rekurencji (implementując przesiewanie w sposób iteracyjny zapotrzebowanie na pamięć dla wszystkich operacji wyniesie O(1)).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Budowanie kopca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55000" lnSpcReduction="20000"/>
          </a:bodyPr>
          <a:lstStyle/>
          <a:p>
            <a:r>
              <a:rPr lang="pl-PL" dirty="0" smtClean="0"/>
              <a:t>Dana jest tablica </a:t>
            </a:r>
            <a:r>
              <a:rPr lang="pl-PL" dirty="0" err="1" smtClean="0"/>
              <a:t>n-elementowa</a:t>
            </a:r>
            <a:r>
              <a:rPr lang="pl-PL" dirty="0" smtClean="0"/>
              <a:t> z danymi.</a:t>
            </a:r>
          </a:p>
          <a:p>
            <a:r>
              <a:rPr lang="pl-PL" dirty="0" smtClean="0"/>
              <a:t>Naszym zadaniem jest zbudowanie kopca.</a:t>
            </a:r>
          </a:p>
          <a:p>
            <a:r>
              <a:rPr lang="pl-PL" dirty="0" smtClean="0"/>
              <a:t>Idea rozwiązania: budowa kopca od góry – czas O(n log(n)):</a:t>
            </a:r>
          </a:p>
          <a:p>
            <a:pPr lvl="1"/>
            <a:r>
              <a:rPr lang="pl-PL" dirty="0" smtClean="0"/>
              <a:t> początkowy fragment tablicy jest kopcem;</a:t>
            </a:r>
          </a:p>
          <a:p>
            <a:pPr lvl="1"/>
            <a:r>
              <a:rPr lang="pl-PL" dirty="0" smtClean="0"/>
              <a:t> dołączamy następny element tablicy do istniejącego kopca.</a:t>
            </a:r>
          </a:p>
          <a:p>
            <a:pPr lvl="1"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init-heap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for i = </a:t>
            </a:r>
            <a:r>
              <a:rPr lang="pl-PL" dirty="0" smtClean="0">
                <a:latin typeface="Courier New" pitchFamily="49" charset="0"/>
                <a:cs typeface="Courier New" pitchFamily="49" charset="0"/>
                <a:sym typeface="Symbol"/>
              </a:rPr>
              <a:t>2 … n 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do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sieve-up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(i);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l-PL" dirty="0" smtClean="0"/>
              <a:t>Idea rozwiązania: budowa kopca od dołu – czas O(n)</a:t>
            </a:r>
          </a:p>
          <a:p>
            <a:pPr lvl="1"/>
            <a:r>
              <a:rPr lang="pl-PL" dirty="0" smtClean="0"/>
              <a:t> wszystkie liście są kopcami;</a:t>
            </a:r>
          </a:p>
          <a:p>
            <a:pPr lvl="1"/>
            <a:r>
              <a:rPr lang="pl-PL" dirty="0" smtClean="0"/>
              <a:t> jeśli do korzenia są podłączone dwa kopce, to wystarczy przesiać drzewo w dół od korzenia aby otrzymać kopiec.</a:t>
            </a:r>
          </a:p>
          <a:p>
            <a:pPr lvl="1"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init-heap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for i 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  <a:sym typeface="Symbol"/>
              </a:rPr>
              <a:t>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/2</a:t>
            </a:r>
            <a:r>
              <a:rPr lang="pl-PL" dirty="0" smtClean="0">
                <a:latin typeface="Courier New" pitchFamily="49" charset="0"/>
                <a:cs typeface="Courier New" pitchFamily="49" charset="0"/>
                <a:sym typeface="Symbol"/>
              </a:rPr>
              <a:t>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… 1 do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sieve-down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(i);</a:t>
            </a:r>
          </a:p>
          <a:p>
            <a:pPr lvl="1"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Sortowanie kopcowe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Idea: budujemy kopic poprzez wkładanie kolejnych elementów do kopca a potem usuwamy kolejno elementu od największego do najmniejszego i umieszczamy je w tablicy wynikowej od końca.</a:t>
            </a:r>
          </a:p>
          <a:p>
            <a:r>
              <a:rPr lang="pl-PL" dirty="0" smtClean="0"/>
              <a:t>Czas: O(n ∙ log n)</a:t>
            </a:r>
          </a:p>
          <a:p>
            <a:r>
              <a:rPr lang="pl-PL" dirty="0" smtClean="0"/>
              <a:t>Pamięć: O(1) gdy nie używamy rekurencji w </a:t>
            </a:r>
            <a:r>
              <a:rPr lang="pl-PL" dirty="0" err="1" smtClean="0"/>
              <a:t>przesiewaniach</a:t>
            </a:r>
            <a:r>
              <a:rPr lang="pl-PL" dirty="0" smtClean="0"/>
              <a:t> albo O(log n) w przeciwnym razie</a:t>
            </a:r>
          </a:p>
          <a:p>
            <a:r>
              <a:rPr lang="pl-PL" dirty="0" smtClean="0"/>
              <a:t>Sortowanie kopcowe nie jest stabilne.</a:t>
            </a:r>
          </a:p>
          <a:p>
            <a:r>
              <a:rPr lang="pl-PL" dirty="0" smtClean="0"/>
              <a:t>Sortowanie kopcowe może działać w miejscu, gdy wyeliminujemy rekurencję z przesiewania.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1: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Zdefiniuj szablon klasy dla kopca zaimplementowanego na tablicy.</a:t>
            </a:r>
          </a:p>
          <a:p>
            <a:r>
              <a:rPr lang="pl-PL" dirty="0" smtClean="0"/>
              <a:t>Przetestuj działanie kopca dla danych różnego typu (liczby całkowite typu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l-PL" dirty="0" smtClean="0"/>
              <a:t>, łańcuchy znakowe typu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l-PL" dirty="0" smtClean="0"/>
              <a:t>, </a:t>
            </a:r>
            <a:r>
              <a:rPr lang="pl-PL" dirty="0" err="1" smtClean="0"/>
              <a:t>itp</a:t>
            </a:r>
            <a:r>
              <a:rPr lang="pl-PL" dirty="0" smtClean="0"/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2: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Do zdefiniowanego w poprzednim zadaniu szablonu kopca dopisz statyczną metodę sortowania kopcowego.</a:t>
            </a:r>
          </a:p>
          <a:p>
            <a:r>
              <a:rPr lang="pl-PL" dirty="0" smtClean="0"/>
              <a:t>Przetestuj działanie sortowania przez kopcowanie na </a:t>
            </a:r>
            <a:r>
              <a:rPr lang="pl-PL" smtClean="0"/>
              <a:t>danych różnego typu.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Zadanie 3: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Zdefiniuj szablon klasy dla kopca zaimplementowanego na tablicy.</a:t>
            </a:r>
          </a:p>
          <a:p>
            <a:r>
              <a:rPr lang="pl-PL" dirty="0" smtClean="0"/>
              <a:t>Przetestuj działanie kopca dla danych różnego typu (liczby całkowite typu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l-PL" dirty="0" smtClean="0"/>
              <a:t>, łańcuchy znakowe typu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l-PL" dirty="0" smtClean="0"/>
              <a:t>, </a:t>
            </a:r>
            <a:r>
              <a:rPr lang="pl-PL" dirty="0" err="1" smtClean="0"/>
              <a:t>itp</a:t>
            </a:r>
            <a:r>
              <a:rPr lang="pl-PL" dirty="0" smtClean="0"/>
              <a:t>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Złączalne</a:t>
            </a:r>
            <a:r>
              <a:rPr lang="pl-PL" dirty="0" smtClean="0"/>
              <a:t> kolejki priorytetowe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92500" lnSpcReduction="20000"/>
          </a:bodyPr>
          <a:lstStyle/>
          <a:p>
            <a:r>
              <a:rPr lang="pl-PL" dirty="0" err="1" smtClean="0"/>
              <a:t>Złączalna</a:t>
            </a:r>
            <a:r>
              <a:rPr lang="pl-PL" dirty="0" smtClean="0"/>
              <a:t> kolejka priorytetowa (ang. </a:t>
            </a:r>
            <a:r>
              <a:rPr lang="pl-PL" dirty="0" err="1" smtClean="0"/>
              <a:t>meldable</a:t>
            </a:r>
            <a:r>
              <a:rPr lang="pl-PL" dirty="0" smtClean="0"/>
              <a:t> </a:t>
            </a:r>
            <a:r>
              <a:rPr lang="pl-PL" dirty="0" err="1" smtClean="0"/>
              <a:t>priority</a:t>
            </a:r>
            <a:r>
              <a:rPr lang="pl-PL" dirty="0" smtClean="0"/>
              <a:t> </a:t>
            </a:r>
            <a:r>
              <a:rPr lang="pl-PL" dirty="0" err="1" smtClean="0"/>
              <a:t>queue</a:t>
            </a:r>
            <a:r>
              <a:rPr lang="pl-PL" dirty="0" smtClean="0"/>
              <a:t>) to struktura danych pozwalająca efektywnie realizować na zbiorze dynamicznym z elementami pochodzącymi z określonego uniwersum z porządkiem liniowym operacje kolejkowe insert(x), max(), </a:t>
            </a:r>
            <a:r>
              <a:rPr lang="pl-PL" dirty="0" err="1" smtClean="0"/>
              <a:t>extract-max</a:t>
            </a:r>
            <a:r>
              <a:rPr lang="pl-PL" dirty="0" smtClean="0"/>
              <a:t>() oraz </a:t>
            </a:r>
            <a:r>
              <a:rPr lang="pl-PL" dirty="0" err="1" smtClean="0"/>
              <a:t>init</a:t>
            </a:r>
            <a:r>
              <a:rPr lang="pl-PL" dirty="0" smtClean="0"/>
              <a:t>() plus następujące operacje: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decrease-key</a:t>
            </a:r>
            <a:r>
              <a:rPr lang="pl-PL" dirty="0" smtClean="0"/>
              <a:t>(x, y) –nadaje kluczowi elementu x w kolejce nową, mniejszą wartość y (operacja opcjonalna);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delete</a:t>
            </a:r>
            <a:r>
              <a:rPr lang="pl-PL" dirty="0" smtClean="0"/>
              <a:t>(x) – usuwa element x z kolejki (operacja opcjonalna);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meld</a:t>
            </a:r>
            <a:r>
              <a:rPr lang="pl-PL" dirty="0" smtClean="0"/>
              <a:t>(Q) – przyłączenie kolejki Q do zbioru.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Drzewa dwumianowe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Drzewo dwumianowe (ang. </a:t>
            </a:r>
            <a:r>
              <a:rPr lang="pl-PL" i="1" dirty="0" err="1" smtClean="0"/>
              <a:t>binomial</a:t>
            </a:r>
            <a:r>
              <a:rPr lang="pl-PL" i="1" dirty="0" smtClean="0"/>
              <a:t> </a:t>
            </a:r>
            <a:r>
              <a:rPr lang="pl-PL" i="1" dirty="0" err="1" smtClean="0"/>
              <a:t>tree</a:t>
            </a:r>
            <a:r>
              <a:rPr lang="pl-PL" dirty="0" smtClean="0"/>
              <a:t>) B</a:t>
            </a:r>
            <a:r>
              <a:rPr lang="pl-PL" baseline="-25000" dirty="0" smtClean="0"/>
              <a:t>k</a:t>
            </a:r>
            <a:r>
              <a:rPr lang="pl-PL" dirty="0" smtClean="0"/>
              <a:t> jest drzewem zdefiniowanym rekurencyjnie następujący w sposób:</a:t>
            </a:r>
          </a:p>
          <a:p>
            <a:pPr lvl="1"/>
            <a:r>
              <a:rPr lang="pl-PL" dirty="0" smtClean="0"/>
              <a:t>drzewo dwumianowe rzędu 0 składa się z jednego węzła (korzenia);</a:t>
            </a:r>
          </a:p>
          <a:p>
            <a:pPr lvl="1"/>
            <a:r>
              <a:rPr lang="pl-PL" dirty="0" smtClean="0"/>
              <a:t>drzewo dwumianowe rzędu k składa się z korzenia oraz jego dzieci, którymi są drzewa dwumianowe rzędów k-1, k-2, ..., 1, 0 (dokładnie w tej kolejności).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Drzewa dwumianowe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56872" cy="4800600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Drzewo dwumianowe rzędu k ma 2</a:t>
            </a:r>
            <a:r>
              <a:rPr lang="pl-PL" baseline="30000" dirty="0" smtClean="0"/>
              <a:t>k</a:t>
            </a:r>
            <a:r>
              <a:rPr lang="pl-PL" dirty="0" smtClean="0"/>
              <a:t> węzłów i wysokość k.</a:t>
            </a:r>
          </a:p>
          <a:p>
            <a:r>
              <a:rPr lang="pl-PL" dirty="0" smtClean="0"/>
              <a:t>Drzewo dwumianowe rzędu k może być łatwo zbudowane z dwóch drzew rzędu k-1, przez dołączenie jednego z nich jako najbardziej lewego syna do korzenia drugiego.</a:t>
            </a:r>
          </a:p>
          <a:p>
            <a:r>
              <a:rPr lang="pl-PL" dirty="0" smtClean="0"/>
              <a:t>Nazwa drzewa dwumianowego pochodzi od zależności </a:t>
            </a:r>
            <a:r>
              <a:rPr lang="pl-PL" dirty="0" smtClean="0"/>
              <a:t>(</a:t>
            </a:r>
            <a:r>
              <a:rPr lang="pl-PL" baseline="30000" dirty="0" err="1" smtClean="0"/>
              <a:t>k</a:t>
            </a:r>
            <a:r>
              <a:rPr lang="pl-PL" baseline="-25000" dirty="0" err="1" smtClean="0"/>
              <a:t>d</a:t>
            </a:r>
            <a:r>
              <a:rPr lang="pl-PL" dirty="0" smtClean="0"/>
              <a:t>), która mówi o liczbie węzłów na poziomie d drzewa dwumianowego </a:t>
            </a:r>
            <a:r>
              <a:rPr lang="pl-PL" smtClean="0"/>
              <a:t>rzędu </a:t>
            </a:r>
            <a:r>
              <a:rPr lang="pl-PL" smtClean="0"/>
              <a:t>k.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Kolejka priorytetowa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Kolejka priorytetowa (ang. </a:t>
            </a:r>
            <a:r>
              <a:rPr lang="pl-PL" dirty="0" err="1" smtClean="0"/>
              <a:t>priority</a:t>
            </a:r>
            <a:r>
              <a:rPr lang="pl-PL" dirty="0" smtClean="0"/>
              <a:t> </a:t>
            </a:r>
            <a:r>
              <a:rPr lang="pl-PL" dirty="0" err="1" smtClean="0"/>
              <a:t>queue</a:t>
            </a:r>
            <a:r>
              <a:rPr lang="pl-PL" dirty="0" smtClean="0"/>
              <a:t>) to struktura danych pozwalająca efektywnie realizować następujące operacje na zbiorze dynamicznym, którego elementy pochodzą z określonego uniwersum z porządkiem liniowym:</a:t>
            </a:r>
          </a:p>
          <a:p>
            <a:pPr lvl="1"/>
            <a:r>
              <a:rPr lang="pl-PL" dirty="0" smtClean="0"/>
              <a:t> insert(x) – dodanie nowego elementu x do zbioru, </a:t>
            </a:r>
          </a:p>
          <a:p>
            <a:pPr lvl="1"/>
            <a:r>
              <a:rPr lang="pl-PL" dirty="0" smtClean="0"/>
              <a:t> max() – odczytanie wartości największego elementu w zbiorze,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extract-max</a:t>
            </a:r>
            <a:r>
              <a:rPr lang="pl-PL" dirty="0" smtClean="0"/>
              <a:t>(x) – usunięcie ze zbioru największego elementu.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init</a:t>
            </a:r>
            <a:r>
              <a:rPr lang="pl-PL" dirty="0" smtClean="0"/>
              <a:t>() – utworzenie kolejki priorytetowej z zadanego zbioru </a:t>
            </a:r>
            <a:r>
              <a:rPr lang="pl-PL" dirty="0" err="1" smtClean="0"/>
              <a:t>dnych</a:t>
            </a:r>
            <a:endParaRPr lang="pl-PL" dirty="0" smtClean="0"/>
          </a:p>
          <a:p>
            <a:r>
              <a:rPr lang="pl-PL" dirty="0" smtClean="0"/>
              <a:t>Często rozważa się kolejki priorytetowe, w których poszukuje się elementu minimalnego zamiast maksymalnego.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Kopiec dwumianowy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Kopiec dwumianowy implementuje się jako zbiór drzew dwumianowych zachowujących porządek kopcowy:</a:t>
            </a:r>
          </a:p>
          <a:p>
            <a:pPr lvl="1"/>
            <a:r>
              <a:rPr lang="pl-PL" dirty="0" smtClean="0"/>
              <a:t> każde drzewo dwumianowe zachowuje własność kopca: wartość węzła jest większa lub równa niż wartość jego rodzica (w korzeniu znajduje się wartość minimalna);</a:t>
            </a:r>
          </a:p>
          <a:p>
            <a:pPr lvl="1"/>
            <a:r>
              <a:rPr lang="pl-PL" dirty="0" smtClean="0"/>
              <a:t> w kopcu może znajdować się co najwyżej jedno drzewo z każdego rzędu.</a:t>
            </a:r>
          </a:p>
          <a:p>
            <a:r>
              <a:rPr lang="pl-PL" dirty="0" smtClean="0"/>
              <a:t>Pierwsza własność gwarantuje, że każdy korzeń drzewa dwumianowego zawiera najmniejszą wartość w drzewie, co stosuje się do całego kopca.</a:t>
            </a:r>
          </a:p>
          <a:p>
            <a:r>
              <a:rPr lang="pl-PL" dirty="0" smtClean="0"/>
              <a:t>Dzięki drugiej własności wiemy, że kopiec dwumianowy zawierający n elementów składa się z co najwyżej log n + 1 drzew dwumianowych. Istotnie, liczba i rzędy tych drzew są jednoznacznie wyznaczone przez liczbę elementów w kopcu: każde drzewo odpowiada jedynce w reprezentacji dwójkowej liczby 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Kopiec dwumianowy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kopcu dwumianowym, operację min() (znalezienia najmniejszego elementu) wykonuje się poprzez sprawdzenie wszystkich korzeni drzew dwumianowych; wymaga to O(log n) czasu i O(1) pamięci.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Kopiec dwumianowy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Operację </a:t>
            </a:r>
            <a:r>
              <a:rPr lang="pl-PL" dirty="0" err="1" smtClean="0"/>
              <a:t>meld</a:t>
            </a:r>
            <a:r>
              <a:rPr lang="pl-PL" dirty="0" smtClean="0"/>
              <a:t> (przyłączenia kopca), wykonujemy w identyczny sposób jak dodawanie dwóch liczb binarnych – zaczynamy łączenie od najmniejszych drzew (najmniej znaczące bity w liczbie binarnej) i pamiętamy w razie potrzeby przeniesienie.</a:t>
            </a:r>
          </a:p>
          <a:p>
            <a:r>
              <a:rPr lang="pl-PL" dirty="0" smtClean="0"/>
              <a:t>Połączenie dwóch drzew dwumianowych z porządkiem kopcowym odbywa się w taki sposób, że wybieramy drzewo w wartością mniejszą w korzeniu i przyłączamy do niego drugie drzewo.</a:t>
            </a:r>
          </a:p>
          <a:p>
            <a:r>
              <a:rPr lang="pl-PL" dirty="0" smtClean="0"/>
              <a:t>Łączenie kopców dwumianowych wymaga O(log(</a:t>
            </a:r>
            <a:r>
              <a:rPr lang="pl-PL" dirty="0" err="1" smtClean="0"/>
              <a:t>n+m</a:t>
            </a:r>
            <a:r>
              <a:rPr lang="pl-PL" dirty="0" smtClean="0"/>
              <a:t>)) czasu i O(1) pamięci.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Kopiec dwumianowy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Operacja insert (wstawienie nowego elementu) sprowadza się do przyłączenie kopca jednoelementowego z zadaną wartością; wymaga to czasu O(log n).</a:t>
            </a:r>
          </a:p>
          <a:p>
            <a:r>
              <a:rPr lang="pl-PL" dirty="0" smtClean="0"/>
              <a:t>W przypadku operacji </a:t>
            </a:r>
            <a:r>
              <a:rPr lang="pl-PL" dirty="0" err="1" smtClean="0"/>
              <a:t>deletemin</a:t>
            </a:r>
            <a:r>
              <a:rPr lang="pl-PL" dirty="0" smtClean="0"/>
              <a:t> (usunięcie najmniejszego elementu) najpierw wyszukujemy element minimalny, usuwamy korzeń znalezionego drzewa dwumianowego i dokonujemy operacji </a:t>
            </a:r>
            <a:r>
              <a:rPr lang="pl-PL" dirty="0" err="1" smtClean="0"/>
              <a:t>meld</a:t>
            </a:r>
            <a:r>
              <a:rPr lang="pl-PL" dirty="0" smtClean="0"/>
              <a:t> z kopcem dwumianowym, który powstał z potomków tego drzewa; wymaga to czasu O(log n).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kolejki priorytetowej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Lista uporządkowana od elementu największego w głowie do najmniejszego w ogonie może być implementacją kolejki priorytetowej. </a:t>
            </a:r>
          </a:p>
          <a:p>
            <a:r>
              <a:rPr lang="pl-PL" dirty="0" smtClean="0"/>
              <a:t>Złożoność czasowa operacji kolejkowych: </a:t>
            </a:r>
          </a:p>
          <a:p>
            <a:pPr lvl="1"/>
            <a:r>
              <a:rPr lang="pl-PL" dirty="0" smtClean="0"/>
              <a:t> insert(x) – O(n)</a:t>
            </a:r>
          </a:p>
          <a:p>
            <a:pPr lvl="1"/>
            <a:r>
              <a:rPr lang="pl-PL" dirty="0" smtClean="0"/>
              <a:t> max() – O(1)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extract-max</a:t>
            </a:r>
            <a:r>
              <a:rPr lang="pl-PL" dirty="0" smtClean="0"/>
              <a:t>() – O(1)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init</a:t>
            </a:r>
            <a:r>
              <a:rPr lang="pl-PL" dirty="0" smtClean="0"/>
              <a:t>() – O(n log(n))</a:t>
            </a:r>
          </a:p>
          <a:p>
            <a:r>
              <a:rPr lang="pl-PL" dirty="0" smtClean="0"/>
              <a:t>Złożoność pamięciowa operacji kolejkowych: O(1) (za wyjątkiem operacji </a:t>
            </a:r>
            <a:r>
              <a:rPr lang="pl-PL" dirty="0" err="1" smtClean="0"/>
              <a:t>init</a:t>
            </a:r>
            <a:r>
              <a:rPr lang="pl-PL" dirty="0" smtClean="0"/>
              <a:t>).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Implementacja listowa kolejki priorytetowej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Lista nieuporządkowana może być implementacją kolejki priorytetowej (ewentualnie z elementem maksymalnym w głowie listy). </a:t>
            </a:r>
          </a:p>
          <a:p>
            <a:r>
              <a:rPr lang="pl-PL" dirty="0" smtClean="0"/>
              <a:t>Złożoność czasowa operacji kolejkowych: </a:t>
            </a:r>
          </a:p>
          <a:p>
            <a:pPr lvl="1"/>
            <a:r>
              <a:rPr lang="pl-PL" dirty="0" smtClean="0"/>
              <a:t> insert(x) – O(1)</a:t>
            </a:r>
          </a:p>
          <a:p>
            <a:pPr lvl="1"/>
            <a:r>
              <a:rPr lang="pl-PL" dirty="0" smtClean="0"/>
              <a:t> max() – O(n) (ewentualnie O(1) gdy na początku znajduje się element maksymalny)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extract-max</a:t>
            </a:r>
            <a:r>
              <a:rPr lang="pl-PL" dirty="0" smtClean="0"/>
              <a:t>() – O(n)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init</a:t>
            </a:r>
            <a:r>
              <a:rPr lang="pl-PL" dirty="0" smtClean="0"/>
              <a:t>() – O(n) </a:t>
            </a:r>
          </a:p>
          <a:p>
            <a:r>
              <a:rPr lang="pl-PL" dirty="0" smtClean="0"/>
              <a:t>Złożoność pamięciowa operacji kolejkowych: O(1) (za wyjątkiem operacji </a:t>
            </a:r>
            <a:r>
              <a:rPr lang="pl-PL" dirty="0" err="1" smtClean="0"/>
              <a:t>init</a:t>
            </a:r>
            <a:r>
              <a:rPr lang="pl-PL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Porządek kopcowy w drzewie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W drzewie jest zachowany porządek kopcowy, gdy w każdym węźle synowie przechowują wartości mniejsze od wartości w węźle.</a:t>
            </a:r>
          </a:p>
          <a:p>
            <a:r>
              <a:rPr lang="pl-PL" dirty="0" smtClean="0"/>
              <a:t>Element maksymalny w drzewie z porządkiem kopcowym znajduje się w korzeniu (element minimalny jest w którymś z liści).</a:t>
            </a:r>
          </a:p>
          <a:p>
            <a:r>
              <a:rPr lang="pl-PL" dirty="0" smtClean="0"/>
              <a:t>Gdy poruszamy się po drzewie od korzenia do liścia to odwiedzamy coraz to mniejsze (nie większe) wartości.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Kopiec binarny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Kopiec binarny to binarne drzewo zupełne z porządkiem kopcowym.</a:t>
            </a:r>
          </a:p>
          <a:p>
            <a:r>
              <a:rPr lang="pl-PL" dirty="0" smtClean="0"/>
              <a:t>W </a:t>
            </a:r>
            <a:r>
              <a:rPr lang="pl-PL" dirty="0" err="1" smtClean="0"/>
              <a:t>n-elementowym</a:t>
            </a:r>
            <a:r>
              <a:rPr lang="pl-PL" dirty="0" smtClean="0"/>
              <a:t> kopcu binarnym jest </a:t>
            </a:r>
            <a:r>
              <a:rPr lang="pl-PL" dirty="0" err="1" smtClean="0">
                <a:sym typeface="Symbol"/>
              </a:rPr>
              <a:t></a:t>
            </a:r>
            <a:r>
              <a:rPr lang="pl-PL" dirty="0" err="1" smtClean="0"/>
              <a:t>n</a:t>
            </a:r>
            <a:r>
              <a:rPr lang="pl-PL" dirty="0" smtClean="0"/>
              <a:t>/2</a:t>
            </a:r>
            <a:r>
              <a:rPr lang="pl-PL" dirty="0" smtClean="0">
                <a:sym typeface="Symbol"/>
              </a:rPr>
              <a:t></a:t>
            </a:r>
            <a:r>
              <a:rPr lang="pl-PL" dirty="0" smtClean="0"/>
              <a:t> liści.</a:t>
            </a:r>
          </a:p>
          <a:p>
            <a:r>
              <a:rPr lang="pl-PL" dirty="0" err="1" smtClean="0"/>
              <a:t>N-elementowy</a:t>
            </a:r>
            <a:r>
              <a:rPr lang="pl-PL" dirty="0" smtClean="0"/>
              <a:t> kopic binarny jest drzewem regularnym gdy n jest nieparzyste albo posiada jeden węzeł tylko z lewym synem (liściem) gdy n jest parzyste.</a:t>
            </a:r>
          </a:p>
          <a:p>
            <a:r>
              <a:rPr lang="pl-PL" dirty="0" smtClean="0"/>
              <a:t>Wysokość (krawędziowa) </a:t>
            </a:r>
            <a:r>
              <a:rPr lang="pl-PL" dirty="0" err="1" smtClean="0"/>
              <a:t>n-elementowego</a:t>
            </a:r>
            <a:r>
              <a:rPr lang="pl-PL" dirty="0" smtClean="0"/>
              <a:t> kopca binarnego wynosi </a:t>
            </a:r>
            <a:r>
              <a:rPr lang="pl-PL" dirty="0" err="1" smtClean="0">
                <a:sym typeface="Symbol"/>
              </a:rPr>
              <a:t></a:t>
            </a:r>
            <a:r>
              <a:rPr lang="pl-PL" dirty="0" err="1" smtClean="0"/>
              <a:t>log</a:t>
            </a:r>
            <a:r>
              <a:rPr lang="pl-PL" dirty="0" smtClean="0"/>
              <a:t> </a:t>
            </a:r>
            <a:r>
              <a:rPr lang="pl-PL" dirty="0" err="1" smtClean="0"/>
              <a:t>n</a:t>
            </a:r>
            <a:r>
              <a:rPr lang="pl-PL" dirty="0" err="1" smtClean="0">
                <a:sym typeface="Symbol"/>
              </a:rPr>
              <a:t>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Tablicowa implementacja kopca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Drzewo zupełne wstawiamy do tablicy poziomami, zaczynając od komórki nr 1 (komórka nr 0 nie jest wykorzystywana).</a:t>
            </a:r>
          </a:p>
          <a:p>
            <a:r>
              <a:rPr lang="pl-PL" dirty="0" smtClean="0"/>
              <a:t>Numer lewego syna dla komórki i-tej wynosi:</a:t>
            </a:r>
            <a:br>
              <a:rPr lang="pl-PL" dirty="0" smtClean="0"/>
            </a:b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left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 = i*2 = i &lt;&lt; 1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a dla prawego syna:</a:t>
            </a:r>
            <a:br>
              <a:rPr lang="pl-PL" dirty="0" smtClean="0"/>
            </a:b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right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 = i*2+1 = (i &lt;&lt; 1) 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1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l-PL" dirty="0" smtClean="0"/>
              <a:t>Numer ojca komórki i-tej wynosi: </a:t>
            </a:r>
            <a:br>
              <a:rPr lang="pl-PL" dirty="0" smtClean="0"/>
            </a:b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 =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  <a:sym typeface="Symbol"/>
              </a:rPr>
              <a:t>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/2</a:t>
            </a:r>
            <a:r>
              <a:rPr lang="pl-PL" dirty="0" smtClean="0">
                <a:latin typeface="Courier New" pitchFamily="49" charset="0"/>
                <a:cs typeface="Courier New" pitchFamily="49" charset="0"/>
                <a:sym typeface="Symbol"/>
              </a:rPr>
              <a:t>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 i &gt;&gt;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Przesiewanie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Rozważmy zmianę wartości jednego elementu w kopcu: gdy go zwiększymy element ten trzeba przesiać w górę, gdy go zmniejszymy trzeba go przesiać w dół.</a:t>
            </a:r>
          </a:p>
          <a:p>
            <a:r>
              <a:rPr lang="pl-PL" dirty="0" smtClean="0"/>
              <a:t>Przesiewanie to przesuwanie elementu w górę kopca lub dół poprzez zamiany wartości w węzłach tak daleko, aż nie zostanie przywrócony porządek kopcowy.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Przesiewanie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Przesiewanie w górę kopca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[1…n]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sieve-up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i)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i=1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h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(i);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[i] &lt;=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[h]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[i] :=: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[h];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sieve-up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(h);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O(log n) gdzie n to ilość elementów w kopcu</a:t>
            </a:r>
          </a:p>
          <a:p>
            <a:pPr>
              <a:buNone/>
            </a:pPr>
            <a:r>
              <a:rPr lang="pl-PL" dirty="0" smtClean="0"/>
              <a:t>Pamięć: O(log n) – głębokość rekurencji (w procedurze iteracyjnej O(1))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14930</TotalTime>
  <Words>1350</Words>
  <Application>Microsoft Office PowerPoint</Application>
  <PresentationFormat>Pokaz na ekranie (4:3)</PresentationFormat>
  <Paragraphs>136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Przesilenie</vt:lpstr>
      <vt:lpstr>Kolejka priorytetowa   </vt:lpstr>
      <vt:lpstr>Kolejka priorytetowa </vt:lpstr>
      <vt:lpstr>Implementacja listowa kolejki priorytetowej  </vt:lpstr>
      <vt:lpstr>Implementacja listowa kolejki priorytetowej  </vt:lpstr>
      <vt:lpstr>Porządek kopcowy w drzewie  </vt:lpstr>
      <vt:lpstr>Kopiec binarny  </vt:lpstr>
      <vt:lpstr>Tablicowa implementacja kopca </vt:lpstr>
      <vt:lpstr>Przesiewanie </vt:lpstr>
      <vt:lpstr>Przesiewanie</vt:lpstr>
      <vt:lpstr>Przesiewanie</vt:lpstr>
      <vt:lpstr>Implementacja operacji kopcowych </vt:lpstr>
      <vt:lpstr>Budowanie kopca </vt:lpstr>
      <vt:lpstr>Sortowanie kopcowe</vt:lpstr>
      <vt:lpstr>Zadanie 1: </vt:lpstr>
      <vt:lpstr>Zadanie 2: </vt:lpstr>
      <vt:lpstr>Zadanie 3: </vt:lpstr>
      <vt:lpstr>Złączalne kolejki priorytetowe </vt:lpstr>
      <vt:lpstr>Drzewa dwumianowe </vt:lpstr>
      <vt:lpstr>Drzewa dwumianowe </vt:lpstr>
      <vt:lpstr>Kopiec dwumianowy </vt:lpstr>
      <vt:lpstr>Kopiec dwumianowy </vt:lpstr>
      <vt:lpstr>Kopiec dwumianowy </vt:lpstr>
      <vt:lpstr>Kopiec dwumianowy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Problemy porządkowe</dc:title>
  <dc:creator>prz</dc:creator>
  <cp:lastModifiedBy>prz</cp:lastModifiedBy>
  <cp:revision>30</cp:revision>
  <dcterms:created xsi:type="dcterms:W3CDTF">2015-03-20T07:40:09Z</dcterms:created>
  <dcterms:modified xsi:type="dcterms:W3CDTF">2017-01-20T11:59:27Z</dcterms:modified>
</cp:coreProperties>
</file>