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19" r:id="rId2"/>
    <p:sldId id="288" r:id="rId3"/>
    <p:sldId id="313" r:id="rId4"/>
    <p:sldId id="289" r:id="rId5"/>
    <p:sldId id="290" r:id="rId6"/>
    <p:sldId id="299" r:id="rId7"/>
    <p:sldId id="320" r:id="rId8"/>
    <p:sldId id="291" r:id="rId9"/>
    <p:sldId id="293" r:id="rId10"/>
    <p:sldId id="309" r:id="rId11"/>
    <p:sldId id="310" r:id="rId12"/>
    <p:sldId id="294" r:id="rId13"/>
    <p:sldId id="295" r:id="rId14"/>
    <p:sldId id="300" r:id="rId15"/>
    <p:sldId id="298" r:id="rId16"/>
    <p:sldId id="314" r:id="rId17"/>
    <p:sldId id="315" r:id="rId18"/>
    <p:sldId id="316" r:id="rId19"/>
    <p:sldId id="317" r:id="rId20"/>
    <p:sldId id="318" r:id="rId21"/>
    <p:sldId id="297" r:id="rId22"/>
    <p:sldId id="322" r:id="rId23"/>
    <p:sldId id="311" r:id="rId24"/>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209" autoAdjust="0"/>
    <p:restoredTop sz="94660"/>
  </p:normalViewPr>
  <p:slideViewPr>
    <p:cSldViewPr>
      <p:cViewPr varScale="1">
        <p:scale>
          <a:sx n="64" d="100"/>
          <a:sy n="64" d="100"/>
        </p:scale>
        <p:origin x="-1650"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14" name="Tytuł 13"/>
          <p:cNvSpPr>
            <a:spLocks noGrp="1"/>
          </p:cNvSpPr>
          <p:nvPr>
            <p:ph type="ctrTitle"/>
          </p:nvPr>
        </p:nvSpPr>
        <p:spPr>
          <a:xfrm>
            <a:off x="1432560" y="359898"/>
            <a:ext cx="7406640" cy="1472184"/>
          </a:xfrm>
        </p:spPr>
        <p:txBody>
          <a:bodyPr anchor="b"/>
          <a:lstStyle>
            <a:lvl1pPr algn="l">
              <a:defRPr/>
            </a:lvl1pPr>
            <a:extLst/>
          </a:lstStyle>
          <a:p>
            <a:r>
              <a:rPr kumimoji="0" lang="pl-PL" smtClean="0"/>
              <a:t>Kliknij, aby edytować styl</a:t>
            </a:r>
            <a:endParaRPr kumimoji="0" lang="en-US"/>
          </a:p>
        </p:txBody>
      </p:sp>
      <p:sp>
        <p:nvSpPr>
          <p:cNvPr id="22" name="Podtytuł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pl-PL" smtClean="0"/>
              <a:t>Kliknij, aby edytować styl wzorca podtytułu</a:t>
            </a:r>
            <a:endParaRPr kumimoji="0" lang="en-US"/>
          </a:p>
        </p:txBody>
      </p:sp>
      <p:sp>
        <p:nvSpPr>
          <p:cNvPr id="7" name="Symbol zastępczy daty 6"/>
          <p:cNvSpPr>
            <a:spLocks noGrp="1"/>
          </p:cNvSpPr>
          <p:nvPr>
            <p:ph type="dt" sz="half" idx="10"/>
          </p:nvPr>
        </p:nvSpPr>
        <p:spPr/>
        <p:txBody>
          <a:bodyPr/>
          <a:lstStyle>
            <a:extLst/>
          </a:lstStyle>
          <a:p>
            <a:fld id="{A5D13F0D-22FF-4D65-B2EE-FCA4AB3C5148}" type="datetimeFigureOut">
              <a:rPr lang="pl-PL" smtClean="0"/>
              <a:pPr/>
              <a:t>2017-01-16</a:t>
            </a:fld>
            <a:endParaRPr lang="pl-PL"/>
          </a:p>
        </p:txBody>
      </p:sp>
      <p:sp>
        <p:nvSpPr>
          <p:cNvPr id="20" name="Symbol zastępczy stopki 19"/>
          <p:cNvSpPr>
            <a:spLocks noGrp="1"/>
          </p:cNvSpPr>
          <p:nvPr>
            <p:ph type="ftr" sz="quarter" idx="11"/>
          </p:nvPr>
        </p:nvSpPr>
        <p:spPr/>
        <p:txBody>
          <a:bodyPr/>
          <a:lstStyle>
            <a:extLst/>
          </a:lstStyle>
          <a:p>
            <a:endParaRPr lang="pl-PL"/>
          </a:p>
        </p:txBody>
      </p:sp>
      <p:sp>
        <p:nvSpPr>
          <p:cNvPr id="10" name="Symbol zastępczy numeru slajdu 9"/>
          <p:cNvSpPr>
            <a:spLocks noGrp="1"/>
          </p:cNvSpPr>
          <p:nvPr>
            <p:ph type="sldNum" sz="quarter" idx="12"/>
          </p:nvPr>
        </p:nvSpPr>
        <p:spPr/>
        <p:txBody>
          <a:bodyPr/>
          <a:lstStyle>
            <a:extLst/>
          </a:lstStyle>
          <a:p>
            <a:fld id="{87DFEF7E-ED38-472F-A3DC-2F79AB476FE0}" type="slidenum">
              <a:rPr lang="pl-PL" smtClean="0"/>
              <a:pPr/>
              <a:t>‹#›</a:t>
            </a:fld>
            <a:endParaRPr lang="pl-PL"/>
          </a:p>
        </p:txBody>
      </p:sp>
      <p:sp>
        <p:nvSpPr>
          <p:cNvPr id="8" name="Elipsa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ipsa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extLst/>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p:txBody>
          <a:bodyPr vert="eaVert"/>
          <a:lstStyle>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extLst/>
          </a:lstStyle>
          <a:p>
            <a:fld id="{A5D13F0D-22FF-4D65-B2EE-FCA4AB3C5148}" type="datetimeFigureOut">
              <a:rPr lang="pl-PL" smtClean="0"/>
              <a:pPr/>
              <a:t>2017-01-16</a:t>
            </a:fld>
            <a:endParaRPr lang="pl-PL"/>
          </a:p>
        </p:txBody>
      </p:sp>
      <p:sp>
        <p:nvSpPr>
          <p:cNvPr id="5" name="Symbol zastępczy stopki 4"/>
          <p:cNvSpPr>
            <a:spLocks noGrp="1"/>
          </p:cNvSpPr>
          <p:nvPr>
            <p:ph type="ftr" sz="quarter" idx="11"/>
          </p:nvPr>
        </p:nvSpPr>
        <p:spPr/>
        <p:txBody>
          <a:bodyPr/>
          <a:lstStyle>
            <a:extLst/>
          </a:lstStyle>
          <a:p>
            <a:endParaRPr lang="pl-PL"/>
          </a:p>
        </p:txBody>
      </p:sp>
      <p:sp>
        <p:nvSpPr>
          <p:cNvPr id="6" name="Symbol zastępczy numeru slajdu 5"/>
          <p:cNvSpPr>
            <a:spLocks noGrp="1"/>
          </p:cNvSpPr>
          <p:nvPr>
            <p:ph type="sldNum" sz="quarter" idx="12"/>
          </p:nvPr>
        </p:nvSpPr>
        <p:spPr/>
        <p:txBody>
          <a:bodyPr/>
          <a:lstStyle>
            <a:extLst/>
          </a:lstStyle>
          <a:p>
            <a:fld id="{87DFEF7E-ED38-472F-A3DC-2F79AB476FE0}" type="slidenum">
              <a:rPr lang="pl-PL" smtClean="0"/>
              <a:pPr/>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858000" y="274639"/>
            <a:ext cx="1828800" cy="5851525"/>
          </a:xfrm>
        </p:spPr>
        <p:txBody>
          <a:bodyPr vert="eaVert"/>
          <a:lstStyle>
            <a:extLst/>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a:xfrm>
            <a:off x="1143000" y="274640"/>
            <a:ext cx="5562600" cy="5851525"/>
          </a:xfrm>
        </p:spPr>
        <p:txBody>
          <a:bodyPr vert="eaVert"/>
          <a:lstStyle>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extLst/>
          </a:lstStyle>
          <a:p>
            <a:fld id="{A5D13F0D-22FF-4D65-B2EE-FCA4AB3C5148}" type="datetimeFigureOut">
              <a:rPr lang="pl-PL" smtClean="0"/>
              <a:pPr/>
              <a:t>2017-01-16</a:t>
            </a:fld>
            <a:endParaRPr lang="pl-PL"/>
          </a:p>
        </p:txBody>
      </p:sp>
      <p:sp>
        <p:nvSpPr>
          <p:cNvPr id="5" name="Symbol zastępczy stopki 4"/>
          <p:cNvSpPr>
            <a:spLocks noGrp="1"/>
          </p:cNvSpPr>
          <p:nvPr>
            <p:ph type="ftr" sz="quarter" idx="11"/>
          </p:nvPr>
        </p:nvSpPr>
        <p:spPr/>
        <p:txBody>
          <a:bodyPr/>
          <a:lstStyle>
            <a:extLst/>
          </a:lstStyle>
          <a:p>
            <a:endParaRPr lang="pl-PL"/>
          </a:p>
        </p:txBody>
      </p:sp>
      <p:sp>
        <p:nvSpPr>
          <p:cNvPr id="6" name="Symbol zastępczy numeru slajdu 5"/>
          <p:cNvSpPr>
            <a:spLocks noGrp="1"/>
          </p:cNvSpPr>
          <p:nvPr>
            <p:ph type="sldNum" sz="quarter" idx="12"/>
          </p:nvPr>
        </p:nvSpPr>
        <p:spPr/>
        <p:txBody>
          <a:bodyPr/>
          <a:lstStyle>
            <a:extLst/>
          </a:lstStyle>
          <a:p>
            <a:fld id="{87DFEF7E-ED38-472F-A3DC-2F79AB476FE0}" type="slidenum">
              <a:rPr lang="pl-PL" smtClean="0"/>
              <a:pPr/>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extLst/>
          </a:lstStyle>
          <a:p>
            <a:r>
              <a:rPr kumimoji="0" lang="pl-PL" smtClean="0"/>
              <a:t>Kliknij, aby edytować styl</a:t>
            </a:r>
            <a:endParaRPr kumimoji="0" lang="en-US"/>
          </a:p>
        </p:txBody>
      </p:sp>
      <p:sp>
        <p:nvSpPr>
          <p:cNvPr id="3" name="Symbol zastępczy zawartości 2"/>
          <p:cNvSpPr>
            <a:spLocks noGrp="1"/>
          </p:cNvSpPr>
          <p:nvPr>
            <p:ph idx="1"/>
          </p:nvPr>
        </p:nvSpPr>
        <p:spPr/>
        <p:txBody>
          <a:bodyPr/>
          <a:lstStyle>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extLst/>
          </a:lstStyle>
          <a:p>
            <a:fld id="{A5D13F0D-22FF-4D65-B2EE-FCA4AB3C5148}" type="datetimeFigureOut">
              <a:rPr lang="pl-PL" smtClean="0"/>
              <a:pPr/>
              <a:t>2017-01-16</a:t>
            </a:fld>
            <a:endParaRPr lang="pl-PL"/>
          </a:p>
        </p:txBody>
      </p:sp>
      <p:sp>
        <p:nvSpPr>
          <p:cNvPr id="5" name="Symbol zastępczy stopki 4"/>
          <p:cNvSpPr>
            <a:spLocks noGrp="1"/>
          </p:cNvSpPr>
          <p:nvPr>
            <p:ph type="ftr" sz="quarter" idx="11"/>
          </p:nvPr>
        </p:nvSpPr>
        <p:spPr/>
        <p:txBody>
          <a:bodyPr/>
          <a:lstStyle>
            <a:extLst/>
          </a:lstStyle>
          <a:p>
            <a:endParaRPr lang="pl-PL"/>
          </a:p>
        </p:txBody>
      </p:sp>
      <p:sp>
        <p:nvSpPr>
          <p:cNvPr id="6" name="Symbol zastępczy numeru slajdu 5"/>
          <p:cNvSpPr>
            <a:spLocks noGrp="1"/>
          </p:cNvSpPr>
          <p:nvPr>
            <p:ph type="sldNum" sz="quarter" idx="12"/>
          </p:nvPr>
        </p:nvSpPr>
        <p:spPr/>
        <p:txBody>
          <a:bodyPr/>
          <a:lstStyle>
            <a:extLst/>
          </a:lstStyle>
          <a:p>
            <a:fld id="{87DFEF7E-ED38-472F-A3DC-2F79AB476FE0}" type="slidenum">
              <a:rPr lang="pl-PL" smtClean="0"/>
              <a:pPr/>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Nagłówek sekcji">
    <p:spTree>
      <p:nvGrpSpPr>
        <p:cNvPr id="1" name=""/>
        <p:cNvGrpSpPr/>
        <p:nvPr/>
      </p:nvGrpSpPr>
      <p:grpSpPr>
        <a:xfrm>
          <a:off x="0" y="0"/>
          <a:ext cx="0" cy="0"/>
          <a:chOff x="0" y="0"/>
          <a:chExt cx="0" cy="0"/>
        </a:xfrm>
      </p:grpSpPr>
      <p:sp>
        <p:nvSpPr>
          <p:cNvPr id="7" name="Prostokąt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ytuł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pl-PL" smtClean="0"/>
              <a:t>Kliknij, aby edytować styl</a:t>
            </a:r>
            <a:endParaRPr kumimoji="0" lang="en-US"/>
          </a:p>
        </p:txBody>
      </p:sp>
      <p:sp>
        <p:nvSpPr>
          <p:cNvPr id="3" name="Symbol zastępczy tekstu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pl-PL" smtClean="0"/>
              <a:t>Kliknij, aby edytować style wzorca tekstu</a:t>
            </a:r>
          </a:p>
        </p:txBody>
      </p:sp>
      <p:sp>
        <p:nvSpPr>
          <p:cNvPr id="4" name="Symbol zastępczy daty 3"/>
          <p:cNvSpPr>
            <a:spLocks noGrp="1"/>
          </p:cNvSpPr>
          <p:nvPr>
            <p:ph type="dt" sz="half" idx="10"/>
          </p:nvPr>
        </p:nvSpPr>
        <p:spPr/>
        <p:txBody>
          <a:bodyPr/>
          <a:lstStyle>
            <a:extLst/>
          </a:lstStyle>
          <a:p>
            <a:fld id="{A5D13F0D-22FF-4D65-B2EE-FCA4AB3C5148}" type="datetimeFigureOut">
              <a:rPr lang="pl-PL" smtClean="0"/>
              <a:pPr/>
              <a:t>2017-01-16</a:t>
            </a:fld>
            <a:endParaRPr lang="pl-PL"/>
          </a:p>
        </p:txBody>
      </p:sp>
      <p:sp>
        <p:nvSpPr>
          <p:cNvPr id="5" name="Symbol zastępczy stopki 4"/>
          <p:cNvSpPr>
            <a:spLocks noGrp="1"/>
          </p:cNvSpPr>
          <p:nvPr>
            <p:ph type="ftr" sz="quarter" idx="11"/>
          </p:nvPr>
        </p:nvSpPr>
        <p:spPr/>
        <p:txBody>
          <a:bodyPr/>
          <a:lstStyle>
            <a:extLst/>
          </a:lstStyle>
          <a:p>
            <a:endParaRPr lang="pl-PL"/>
          </a:p>
        </p:txBody>
      </p:sp>
      <p:sp>
        <p:nvSpPr>
          <p:cNvPr id="6" name="Symbol zastępczy numeru slajdu 5"/>
          <p:cNvSpPr>
            <a:spLocks noGrp="1"/>
          </p:cNvSpPr>
          <p:nvPr>
            <p:ph type="sldNum" sz="quarter" idx="12"/>
          </p:nvPr>
        </p:nvSpPr>
        <p:spPr/>
        <p:txBody>
          <a:bodyPr/>
          <a:lstStyle>
            <a:extLst/>
          </a:lstStyle>
          <a:p>
            <a:fld id="{87DFEF7E-ED38-472F-A3DC-2F79AB476FE0}" type="slidenum">
              <a:rPr lang="pl-PL" smtClean="0"/>
              <a:pPr/>
              <a:t>‹#›</a:t>
            </a:fld>
            <a:endParaRPr lang="pl-PL"/>
          </a:p>
        </p:txBody>
      </p:sp>
      <p:sp>
        <p:nvSpPr>
          <p:cNvPr id="10" name="Prostokąt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ipsa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ipsa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a:xfrm>
            <a:off x="1435608" y="274320"/>
            <a:ext cx="7498080" cy="1143000"/>
          </a:xfrm>
        </p:spPr>
        <p:txBody>
          <a:bodyPr/>
          <a:lstStyle>
            <a:extLst/>
          </a:lstStyle>
          <a:p>
            <a:r>
              <a:rPr kumimoji="0" lang="pl-PL" smtClean="0"/>
              <a:t>Kliknij, aby edytować styl</a:t>
            </a:r>
            <a:endParaRPr kumimoji="0" lang="en-US"/>
          </a:p>
        </p:txBody>
      </p:sp>
      <p:sp>
        <p:nvSpPr>
          <p:cNvPr id="3" name="Symbol zastępczy zawartości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zawartości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5" name="Symbol zastępczy daty 4"/>
          <p:cNvSpPr>
            <a:spLocks noGrp="1"/>
          </p:cNvSpPr>
          <p:nvPr>
            <p:ph type="dt" sz="half" idx="10"/>
          </p:nvPr>
        </p:nvSpPr>
        <p:spPr/>
        <p:txBody>
          <a:bodyPr/>
          <a:lstStyle>
            <a:extLst/>
          </a:lstStyle>
          <a:p>
            <a:fld id="{A5D13F0D-22FF-4D65-B2EE-FCA4AB3C5148}" type="datetimeFigureOut">
              <a:rPr lang="pl-PL" smtClean="0"/>
              <a:pPr/>
              <a:t>2017-01-16</a:t>
            </a:fld>
            <a:endParaRPr lang="pl-PL"/>
          </a:p>
        </p:txBody>
      </p:sp>
      <p:sp>
        <p:nvSpPr>
          <p:cNvPr id="6" name="Symbol zastępczy stopki 5"/>
          <p:cNvSpPr>
            <a:spLocks noGrp="1"/>
          </p:cNvSpPr>
          <p:nvPr>
            <p:ph type="ftr" sz="quarter" idx="11"/>
          </p:nvPr>
        </p:nvSpPr>
        <p:spPr/>
        <p:txBody>
          <a:bodyPr/>
          <a:lstStyle>
            <a:extLst/>
          </a:lstStyle>
          <a:p>
            <a:endParaRPr lang="pl-PL"/>
          </a:p>
        </p:txBody>
      </p:sp>
      <p:sp>
        <p:nvSpPr>
          <p:cNvPr id="7" name="Symbol zastępczy numeru slajdu 6"/>
          <p:cNvSpPr>
            <a:spLocks noGrp="1"/>
          </p:cNvSpPr>
          <p:nvPr>
            <p:ph type="sldNum" sz="quarter" idx="12"/>
          </p:nvPr>
        </p:nvSpPr>
        <p:spPr/>
        <p:txBody>
          <a:bodyPr/>
          <a:lstStyle>
            <a:extLst/>
          </a:lstStyle>
          <a:p>
            <a:fld id="{87DFEF7E-ED38-472F-A3DC-2F79AB476FE0}" type="slidenum">
              <a:rPr lang="pl-PL" smtClean="0"/>
              <a:pPr/>
              <a:t>‹#›</a:t>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pl-PL" smtClean="0"/>
              <a:t>Kliknij, aby edytować styl</a:t>
            </a:r>
            <a:endParaRPr kumimoji="0" lang="en-US"/>
          </a:p>
        </p:txBody>
      </p:sp>
      <p:sp>
        <p:nvSpPr>
          <p:cNvPr id="3" name="Symbol zastępczy tekstu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l-PL" smtClean="0"/>
              <a:t>Kliknij, aby edytować style wzorca tekstu</a:t>
            </a:r>
          </a:p>
        </p:txBody>
      </p:sp>
      <p:sp>
        <p:nvSpPr>
          <p:cNvPr id="4" name="Symbol zastępczy tekstu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l-PL" smtClean="0"/>
              <a:t>Kliknij, aby edytować style wzorca tekstu</a:t>
            </a:r>
          </a:p>
        </p:txBody>
      </p:sp>
      <p:sp>
        <p:nvSpPr>
          <p:cNvPr id="5" name="Symbol zastępczy zawartości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6" name="Symbol zastępczy zawartości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7" name="Symbol zastępczy daty 6"/>
          <p:cNvSpPr>
            <a:spLocks noGrp="1"/>
          </p:cNvSpPr>
          <p:nvPr>
            <p:ph type="dt" sz="half" idx="10"/>
          </p:nvPr>
        </p:nvSpPr>
        <p:spPr/>
        <p:txBody>
          <a:bodyPr/>
          <a:lstStyle>
            <a:extLst/>
          </a:lstStyle>
          <a:p>
            <a:fld id="{A5D13F0D-22FF-4D65-B2EE-FCA4AB3C5148}" type="datetimeFigureOut">
              <a:rPr lang="pl-PL" smtClean="0"/>
              <a:pPr/>
              <a:t>2017-01-16</a:t>
            </a:fld>
            <a:endParaRPr lang="pl-PL"/>
          </a:p>
        </p:txBody>
      </p:sp>
      <p:sp>
        <p:nvSpPr>
          <p:cNvPr id="8" name="Symbol zastępczy stopki 7"/>
          <p:cNvSpPr>
            <a:spLocks noGrp="1"/>
          </p:cNvSpPr>
          <p:nvPr>
            <p:ph type="ftr" sz="quarter" idx="11"/>
          </p:nvPr>
        </p:nvSpPr>
        <p:spPr/>
        <p:txBody>
          <a:bodyPr/>
          <a:lstStyle>
            <a:extLst/>
          </a:lstStyle>
          <a:p>
            <a:endParaRPr lang="pl-PL"/>
          </a:p>
        </p:txBody>
      </p:sp>
      <p:sp>
        <p:nvSpPr>
          <p:cNvPr id="9" name="Symbol zastępczy numeru slajdu 8"/>
          <p:cNvSpPr>
            <a:spLocks noGrp="1"/>
          </p:cNvSpPr>
          <p:nvPr>
            <p:ph type="sldNum" sz="quarter" idx="12"/>
          </p:nvPr>
        </p:nvSpPr>
        <p:spPr/>
        <p:txBody>
          <a:bodyPr/>
          <a:lstStyle>
            <a:extLst/>
          </a:lstStyle>
          <a:p>
            <a:fld id="{87DFEF7E-ED38-472F-A3DC-2F79AB476FE0}" type="slidenum">
              <a:rPr lang="pl-PL" smtClean="0"/>
              <a:pPr/>
              <a:t>‹#›</a:t>
            </a:fld>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a:xfrm>
            <a:off x="1435608" y="274320"/>
            <a:ext cx="7498080" cy="1143000"/>
          </a:xfrm>
        </p:spPr>
        <p:txBody>
          <a:bodyPr anchor="ctr"/>
          <a:lstStyle>
            <a:extLst/>
          </a:lstStyle>
          <a:p>
            <a:r>
              <a:rPr kumimoji="0" lang="pl-PL" smtClean="0"/>
              <a:t>Kliknij, aby edytować styl</a:t>
            </a:r>
            <a:endParaRPr kumimoji="0" lang="en-US"/>
          </a:p>
        </p:txBody>
      </p:sp>
      <p:sp>
        <p:nvSpPr>
          <p:cNvPr id="3" name="Symbol zastępczy daty 2"/>
          <p:cNvSpPr>
            <a:spLocks noGrp="1"/>
          </p:cNvSpPr>
          <p:nvPr>
            <p:ph type="dt" sz="half" idx="10"/>
          </p:nvPr>
        </p:nvSpPr>
        <p:spPr/>
        <p:txBody>
          <a:bodyPr/>
          <a:lstStyle>
            <a:extLst/>
          </a:lstStyle>
          <a:p>
            <a:fld id="{A5D13F0D-22FF-4D65-B2EE-FCA4AB3C5148}" type="datetimeFigureOut">
              <a:rPr lang="pl-PL" smtClean="0"/>
              <a:pPr/>
              <a:t>2017-01-16</a:t>
            </a:fld>
            <a:endParaRPr lang="pl-PL"/>
          </a:p>
        </p:txBody>
      </p:sp>
      <p:sp>
        <p:nvSpPr>
          <p:cNvPr id="4" name="Symbol zastępczy stopki 3"/>
          <p:cNvSpPr>
            <a:spLocks noGrp="1"/>
          </p:cNvSpPr>
          <p:nvPr>
            <p:ph type="ftr" sz="quarter" idx="11"/>
          </p:nvPr>
        </p:nvSpPr>
        <p:spPr/>
        <p:txBody>
          <a:bodyPr/>
          <a:lstStyle>
            <a:extLst/>
          </a:lstStyle>
          <a:p>
            <a:endParaRPr lang="pl-PL"/>
          </a:p>
        </p:txBody>
      </p:sp>
      <p:sp>
        <p:nvSpPr>
          <p:cNvPr id="5" name="Symbol zastępczy numeru slajdu 4"/>
          <p:cNvSpPr>
            <a:spLocks noGrp="1"/>
          </p:cNvSpPr>
          <p:nvPr>
            <p:ph type="sldNum" sz="quarter" idx="12"/>
          </p:nvPr>
        </p:nvSpPr>
        <p:spPr/>
        <p:txBody>
          <a:bodyPr/>
          <a:lstStyle>
            <a:extLst/>
          </a:lstStyle>
          <a:p>
            <a:fld id="{87DFEF7E-ED38-472F-A3DC-2F79AB476FE0}" type="slidenum">
              <a:rPr lang="pl-PL" smtClean="0"/>
              <a:pPr/>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usty">
    <p:spTree>
      <p:nvGrpSpPr>
        <p:cNvPr id="1" name=""/>
        <p:cNvGrpSpPr/>
        <p:nvPr/>
      </p:nvGrpSpPr>
      <p:grpSpPr>
        <a:xfrm>
          <a:off x="0" y="0"/>
          <a:ext cx="0" cy="0"/>
          <a:chOff x="0" y="0"/>
          <a:chExt cx="0" cy="0"/>
        </a:xfrm>
      </p:grpSpPr>
      <p:sp>
        <p:nvSpPr>
          <p:cNvPr id="5" name="Prostokąt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Symbol zastępczy daty 1"/>
          <p:cNvSpPr>
            <a:spLocks noGrp="1"/>
          </p:cNvSpPr>
          <p:nvPr>
            <p:ph type="dt" sz="half" idx="10"/>
          </p:nvPr>
        </p:nvSpPr>
        <p:spPr/>
        <p:txBody>
          <a:bodyPr/>
          <a:lstStyle>
            <a:extLst/>
          </a:lstStyle>
          <a:p>
            <a:fld id="{A5D13F0D-22FF-4D65-B2EE-FCA4AB3C5148}" type="datetimeFigureOut">
              <a:rPr lang="pl-PL" smtClean="0"/>
              <a:pPr/>
              <a:t>2017-01-16</a:t>
            </a:fld>
            <a:endParaRPr lang="pl-PL"/>
          </a:p>
        </p:txBody>
      </p:sp>
      <p:sp>
        <p:nvSpPr>
          <p:cNvPr id="3" name="Symbol zastępczy stopki 2"/>
          <p:cNvSpPr>
            <a:spLocks noGrp="1"/>
          </p:cNvSpPr>
          <p:nvPr>
            <p:ph type="ftr" sz="quarter" idx="11"/>
          </p:nvPr>
        </p:nvSpPr>
        <p:spPr/>
        <p:txBody>
          <a:bodyPr/>
          <a:lstStyle>
            <a:extLst/>
          </a:lstStyle>
          <a:p>
            <a:endParaRPr lang="pl-PL"/>
          </a:p>
        </p:txBody>
      </p:sp>
      <p:sp>
        <p:nvSpPr>
          <p:cNvPr id="4" name="Symbol zastępczy numeru slajdu 3"/>
          <p:cNvSpPr>
            <a:spLocks noGrp="1"/>
          </p:cNvSpPr>
          <p:nvPr>
            <p:ph type="sldNum" sz="quarter" idx="12"/>
          </p:nvPr>
        </p:nvSpPr>
        <p:spPr/>
        <p:txBody>
          <a:bodyPr/>
          <a:lstStyle>
            <a:extLst/>
          </a:lstStyle>
          <a:p>
            <a:fld id="{87DFEF7E-ED38-472F-A3DC-2F79AB476FE0}" type="slidenum">
              <a:rPr lang="pl-PL" smtClean="0"/>
              <a:pPr/>
              <a:t>‹#›</a:t>
            </a:fld>
            <a:endParaRPr lang="pl-PL"/>
          </a:p>
        </p:txBody>
      </p:sp>
      <p:sp>
        <p:nvSpPr>
          <p:cNvPr id="6" name="Prostokąt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pl-PL" smtClean="0"/>
              <a:t>Kliknij, aby edytować styl</a:t>
            </a:r>
            <a:endParaRPr kumimoji="0" lang="en-US"/>
          </a:p>
        </p:txBody>
      </p:sp>
      <p:sp>
        <p:nvSpPr>
          <p:cNvPr id="3" name="Symbol zastępczy tekstu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pl-PL" smtClean="0"/>
              <a:t>Kliknij, aby edytować style wzorca tekstu</a:t>
            </a:r>
          </a:p>
        </p:txBody>
      </p:sp>
      <p:sp>
        <p:nvSpPr>
          <p:cNvPr id="4" name="Symbol zastępczy zawartości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5" name="Symbol zastępczy daty 4"/>
          <p:cNvSpPr>
            <a:spLocks noGrp="1"/>
          </p:cNvSpPr>
          <p:nvPr>
            <p:ph type="dt" sz="half" idx="10"/>
          </p:nvPr>
        </p:nvSpPr>
        <p:spPr/>
        <p:txBody>
          <a:bodyPr/>
          <a:lstStyle>
            <a:extLst/>
          </a:lstStyle>
          <a:p>
            <a:fld id="{A5D13F0D-22FF-4D65-B2EE-FCA4AB3C5148}" type="datetimeFigureOut">
              <a:rPr lang="pl-PL" smtClean="0"/>
              <a:pPr/>
              <a:t>2017-01-16</a:t>
            </a:fld>
            <a:endParaRPr lang="pl-PL"/>
          </a:p>
        </p:txBody>
      </p:sp>
      <p:sp>
        <p:nvSpPr>
          <p:cNvPr id="6" name="Symbol zastępczy stopki 5"/>
          <p:cNvSpPr>
            <a:spLocks noGrp="1"/>
          </p:cNvSpPr>
          <p:nvPr>
            <p:ph type="ftr" sz="quarter" idx="11"/>
          </p:nvPr>
        </p:nvSpPr>
        <p:spPr/>
        <p:txBody>
          <a:bodyPr/>
          <a:lstStyle>
            <a:extLst/>
          </a:lstStyle>
          <a:p>
            <a:endParaRPr lang="pl-PL"/>
          </a:p>
        </p:txBody>
      </p:sp>
      <p:sp>
        <p:nvSpPr>
          <p:cNvPr id="7" name="Symbol zastępczy numeru slajdu 6"/>
          <p:cNvSpPr>
            <a:spLocks noGrp="1"/>
          </p:cNvSpPr>
          <p:nvPr>
            <p:ph type="sldNum" sz="quarter" idx="12"/>
          </p:nvPr>
        </p:nvSpPr>
        <p:spPr/>
        <p:txBody>
          <a:bodyPr/>
          <a:lstStyle>
            <a:extLst/>
          </a:lstStyle>
          <a:p>
            <a:fld id="{87DFEF7E-ED38-472F-A3DC-2F79AB476FE0}" type="slidenum">
              <a:rPr lang="pl-PL" smtClean="0"/>
              <a:pPr/>
              <a:t>‹#›</a:t>
            </a:fld>
            <a:endParaRPr 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pl-PL" smtClean="0"/>
              <a:t>Kliknij, aby edytować styl</a:t>
            </a:r>
            <a:endParaRPr kumimoji="0" lang="en-US"/>
          </a:p>
        </p:txBody>
      </p:sp>
      <p:sp>
        <p:nvSpPr>
          <p:cNvPr id="5" name="Symbol zastępczy daty 4"/>
          <p:cNvSpPr>
            <a:spLocks noGrp="1"/>
          </p:cNvSpPr>
          <p:nvPr>
            <p:ph type="dt" sz="half" idx="10"/>
          </p:nvPr>
        </p:nvSpPr>
        <p:spPr/>
        <p:txBody>
          <a:bodyPr/>
          <a:lstStyle>
            <a:extLst/>
          </a:lstStyle>
          <a:p>
            <a:fld id="{A5D13F0D-22FF-4D65-B2EE-FCA4AB3C5148}" type="datetimeFigureOut">
              <a:rPr lang="pl-PL" smtClean="0"/>
              <a:pPr/>
              <a:t>2017-01-16</a:t>
            </a:fld>
            <a:endParaRPr lang="pl-PL"/>
          </a:p>
        </p:txBody>
      </p:sp>
      <p:sp>
        <p:nvSpPr>
          <p:cNvPr id="6" name="Symbol zastępczy stopki 5"/>
          <p:cNvSpPr>
            <a:spLocks noGrp="1"/>
          </p:cNvSpPr>
          <p:nvPr>
            <p:ph type="ftr" sz="quarter" idx="11"/>
          </p:nvPr>
        </p:nvSpPr>
        <p:spPr/>
        <p:txBody>
          <a:bodyPr/>
          <a:lstStyle>
            <a:extLst/>
          </a:lstStyle>
          <a:p>
            <a:endParaRPr lang="pl-PL"/>
          </a:p>
        </p:txBody>
      </p:sp>
      <p:sp>
        <p:nvSpPr>
          <p:cNvPr id="7" name="Symbol zastępczy numeru slajdu 6"/>
          <p:cNvSpPr>
            <a:spLocks noGrp="1"/>
          </p:cNvSpPr>
          <p:nvPr>
            <p:ph type="sldNum" sz="quarter" idx="12"/>
          </p:nvPr>
        </p:nvSpPr>
        <p:spPr/>
        <p:txBody>
          <a:bodyPr/>
          <a:lstStyle>
            <a:extLst/>
          </a:lstStyle>
          <a:p>
            <a:fld id="{87DFEF7E-ED38-472F-A3DC-2F79AB476FE0}" type="slidenum">
              <a:rPr lang="pl-PL" smtClean="0"/>
              <a:pPr/>
              <a:t>‹#›</a:t>
            </a:fld>
            <a:endParaRPr lang="pl-PL"/>
          </a:p>
        </p:txBody>
      </p:sp>
      <p:sp>
        <p:nvSpPr>
          <p:cNvPr id="8" name="Prostokąt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Symbol zastępczy obrazu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pl-PL" smtClean="0"/>
              <a:t>Kliknij ikonę, aby dodać obraz</a:t>
            </a:r>
            <a:endParaRPr kumimoji="0" lang="en-US" dirty="0"/>
          </a:p>
        </p:txBody>
      </p:sp>
      <p:sp>
        <p:nvSpPr>
          <p:cNvPr id="9" name="Schemat blokowy: proce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Schemat blokowy: proce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Symbol zastępczy tekstu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pl-PL" smtClean="0"/>
              <a:t>Kliknij, aby edytować style wzorca tekstu</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Wycinek koła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ipsa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Pierścień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Prostokąt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Symbol zastępczy tytułu 4"/>
          <p:cNvSpPr>
            <a:spLocks noGrp="1"/>
          </p:cNvSpPr>
          <p:nvPr>
            <p:ph type="title"/>
          </p:nvPr>
        </p:nvSpPr>
        <p:spPr>
          <a:xfrm>
            <a:off x="1435608" y="274638"/>
            <a:ext cx="7498080" cy="1143000"/>
          </a:xfrm>
          <a:prstGeom prst="rect">
            <a:avLst/>
          </a:prstGeom>
        </p:spPr>
        <p:txBody>
          <a:bodyPr anchor="ctr">
            <a:normAutofit/>
          </a:bodyPr>
          <a:lstStyle>
            <a:extLst/>
          </a:lstStyle>
          <a:p>
            <a:r>
              <a:rPr kumimoji="0" lang="pl-PL" smtClean="0"/>
              <a:t>Kliknij, aby edytować styl</a:t>
            </a:r>
            <a:endParaRPr kumimoji="0" lang="en-US"/>
          </a:p>
        </p:txBody>
      </p:sp>
      <p:sp>
        <p:nvSpPr>
          <p:cNvPr id="9" name="Symbol zastępczy tekstu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pl-PL" smtClean="0"/>
              <a:t>Kliknij, aby edytować style wzorca tekstu</a:t>
            </a:r>
          </a:p>
          <a:p>
            <a:pPr lvl="1" eaLnBrk="1" latinLnBrk="0" hangingPunct="1"/>
            <a:r>
              <a:rPr kumimoji="0" lang="pl-PL" smtClean="0"/>
              <a:t>Drugi poziom</a:t>
            </a:r>
          </a:p>
          <a:p>
            <a:pPr lvl="2" eaLnBrk="1" latinLnBrk="0" hangingPunct="1"/>
            <a:r>
              <a:rPr kumimoji="0" lang="pl-PL" smtClean="0"/>
              <a:t>Trzeci poziom</a:t>
            </a:r>
          </a:p>
          <a:p>
            <a:pPr lvl="3" eaLnBrk="1" latinLnBrk="0" hangingPunct="1"/>
            <a:r>
              <a:rPr kumimoji="0" lang="pl-PL" smtClean="0"/>
              <a:t>Czwarty poziom</a:t>
            </a:r>
          </a:p>
          <a:p>
            <a:pPr lvl="4" eaLnBrk="1" latinLnBrk="0" hangingPunct="1"/>
            <a:r>
              <a:rPr kumimoji="0" lang="pl-PL" smtClean="0"/>
              <a:t>Piąty poziom</a:t>
            </a:r>
            <a:endParaRPr kumimoji="0" lang="en-US"/>
          </a:p>
        </p:txBody>
      </p:sp>
      <p:sp>
        <p:nvSpPr>
          <p:cNvPr id="24" name="Symbol zastępczy daty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A5D13F0D-22FF-4D65-B2EE-FCA4AB3C5148}" type="datetimeFigureOut">
              <a:rPr lang="pl-PL" smtClean="0"/>
              <a:pPr/>
              <a:t>2017-01-16</a:t>
            </a:fld>
            <a:endParaRPr lang="pl-PL"/>
          </a:p>
        </p:txBody>
      </p:sp>
      <p:sp>
        <p:nvSpPr>
          <p:cNvPr id="10" name="Symbol zastępczy stopki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pl-PL"/>
          </a:p>
        </p:txBody>
      </p:sp>
      <p:sp>
        <p:nvSpPr>
          <p:cNvPr id="22" name="Symbol zastępczy numeru slajdu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87DFEF7E-ED38-472F-A3DC-2F79AB476FE0}" type="slidenum">
              <a:rPr lang="pl-PL" smtClean="0"/>
              <a:pPr/>
              <a:t>‹#›</a:t>
            </a:fld>
            <a:endParaRPr lang="pl-PL"/>
          </a:p>
        </p:txBody>
      </p:sp>
      <p:sp>
        <p:nvSpPr>
          <p:cNvPr id="15" name="Prostokąt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lstStyle/>
          <a:p>
            <a:r>
              <a:rPr lang="pl-PL" dirty="0" smtClean="0"/>
              <a:t>Drzewa</a:t>
            </a:r>
            <a:endParaRPr lang="pl-PL" dirty="0"/>
          </a:p>
        </p:txBody>
      </p:sp>
      <p:sp>
        <p:nvSpPr>
          <p:cNvPr id="3" name="Podtytuł 2"/>
          <p:cNvSpPr>
            <a:spLocks noGrp="1"/>
          </p:cNvSpPr>
          <p:nvPr>
            <p:ph type="subTitle" idx="1"/>
          </p:nvPr>
        </p:nvSpPr>
        <p:spPr/>
        <p:txBody>
          <a:bodyPr/>
          <a:lstStyle/>
          <a:p>
            <a:endParaRPr lang="pl-PL"/>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Drzewo BST </a:t>
            </a:r>
            <a:endParaRPr lang="pl-PL" dirty="0"/>
          </a:p>
        </p:txBody>
      </p:sp>
      <p:sp>
        <p:nvSpPr>
          <p:cNvPr id="3" name="Symbol zastępczy zawartości 2"/>
          <p:cNvSpPr>
            <a:spLocks noGrp="1"/>
          </p:cNvSpPr>
          <p:nvPr>
            <p:ph idx="1"/>
          </p:nvPr>
        </p:nvSpPr>
        <p:spPr/>
        <p:txBody>
          <a:bodyPr>
            <a:normAutofit fontScale="85000" lnSpcReduction="10000"/>
          </a:bodyPr>
          <a:lstStyle/>
          <a:p>
            <a:r>
              <a:rPr lang="pl-PL" dirty="0" smtClean="0"/>
              <a:t>Wstawienie nowego elementu do drzewa BST – znajdujemy mu miejsce tak jak w wyszukiwaniu binarnym (aż dojdziemy do wskaźnika pustego)</a:t>
            </a:r>
            <a:br>
              <a:rPr lang="pl-PL" dirty="0" smtClean="0"/>
            </a:br>
            <a:r>
              <a:rPr lang="pl-PL" dirty="0" smtClean="0"/>
              <a:t/>
            </a:r>
            <a:br>
              <a:rPr lang="pl-PL" dirty="0" smtClean="0"/>
            </a:br>
            <a:r>
              <a:rPr lang="pl-PL" dirty="0" smtClean="0"/>
              <a:t>insert (węzeł *w, x) -&gt; </a:t>
            </a:r>
            <a:r>
              <a:rPr lang="pl-PL" dirty="0" err="1" smtClean="0"/>
              <a:t>node</a:t>
            </a:r>
            <a:r>
              <a:rPr lang="pl-PL" dirty="0" smtClean="0"/>
              <a:t>*</a:t>
            </a:r>
            <a:br>
              <a:rPr lang="pl-PL" dirty="0" smtClean="0"/>
            </a:br>
            <a:r>
              <a:rPr lang="pl-PL" dirty="0" smtClean="0"/>
              <a:t>{</a:t>
            </a:r>
            <a:br>
              <a:rPr lang="pl-PL" dirty="0" smtClean="0"/>
            </a:br>
            <a:r>
              <a:rPr lang="pl-PL" dirty="0" smtClean="0"/>
              <a:t>	</a:t>
            </a:r>
            <a:r>
              <a:rPr lang="pl-PL" dirty="0" err="1" smtClean="0"/>
              <a:t>if</a:t>
            </a:r>
            <a:r>
              <a:rPr lang="pl-PL" dirty="0" smtClean="0"/>
              <a:t> (w == </a:t>
            </a:r>
            <a:r>
              <a:rPr lang="pl-PL" dirty="0" err="1" smtClean="0"/>
              <a:t>null</a:t>
            </a:r>
            <a:r>
              <a:rPr lang="pl-PL" dirty="0" smtClean="0"/>
              <a:t>) return </a:t>
            </a:r>
            <a:r>
              <a:rPr lang="pl-PL" dirty="0" err="1" smtClean="0"/>
              <a:t>new</a:t>
            </a:r>
            <a:r>
              <a:rPr lang="pl-PL" dirty="0" smtClean="0"/>
              <a:t> </a:t>
            </a:r>
            <a:r>
              <a:rPr lang="pl-PL" dirty="0" err="1" smtClean="0"/>
              <a:t>node</a:t>
            </a:r>
            <a:r>
              <a:rPr lang="pl-PL" dirty="0" smtClean="0"/>
              <a:t>(x);</a:t>
            </a:r>
            <a:br>
              <a:rPr lang="pl-PL" dirty="0" smtClean="0"/>
            </a:br>
            <a:r>
              <a:rPr lang="pl-PL" dirty="0" smtClean="0"/>
              <a:t>	</a:t>
            </a:r>
            <a:r>
              <a:rPr lang="pl-PL" dirty="0" err="1" smtClean="0"/>
              <a:t>if</a:t>
            </a:r>
            <a:r>
              <a:rPr lang="pl-PL" dirty="0" smtClean="0"/>
              <a:t> (x &lt; </a:t>
            </a:r>
            <a:r>
              <a:rPr lang="pl-PL" dirty="0" err="1" smtClean="0"/>
              <a:t>w.info</a:t>
            </a:r>
            <a:r>
              <a:rPr lang="pl-PL" dirty="0" smtClean="0"/>
              <a:t>) </a:t>
            </a:r>
            <a:r>
              <a:rPr lang="pl-PL" dirty="0" err="1" smtClean="0"/>
              <a:t>w.left</a:t>
            </a:r>
            <a:r>
              <a:rPr lang="pl-PL" dirty="0" smtClean="0"/>
              <a:t> := insert(</a:t>
            </a:r>
            <a:r>
              <a:rPr lang="pl-PL" dirty="0" err="1" smtClean="0"/>
              <a:t>w.left</a:t>
            </a:r>
            <a:r>
              <a:rPr lang="pl-PL" dirty="0" smtClean="0"/>
              <a:t>, x);</a:t>
            </a:r>
            <a:br>
              <a:rPr lang="pl-PL" dirty="0" smtClean="0"/>
            </a:br>
            <a:r>
              <a:rPr lang="pl-PL" dirty="0" smtClean="0"/>
              <a:t>	</a:t>
            </a:r>
            <a:r>
              <a:rPr lang="pl-PL" dirty="0" err="1" smtClean="0"/>
              <a:t>else</a:t>
            </a:r>
            <a:r>
              <a:rPr lang="pl-PL" dirty="0" smtClean="0"/>
              <a:t> </a:t>
            </a:r>
            <a:r>
              <a:rPr lang="pl-PL" dirty="0" err="1" smtClean="0"/>
              <a:t>if</a:t>
            </a:r>
            <a:r>
              <a:rPr lang="pl-PL" dirty="0" smtClean="0"/>
              <a:t> (</a:t>
            </a:r>
            <a:r>
              <a:rPr lang="pl-PL" dirty="0" err="1" smtClean="0"/>
              <a:t>w.info</a:t>
            </a:r>
            <a:r>
              <a:rPr lang="pl-PL" dirty="0" smtClean="0"/>
              <a:t> &lt; x) </a:t>
            </a:r>
            <a:r>
              <a:rPr lang="pl-PL" dirty="0" err="1" smtClean="0"/>
              <a:t>w.right</a:t>
            </a:r>
            <a:r>
              <a:rPr lang="pl-PL" dirty="0" smtClean="0"/>
              <a:t> := insert(</a:t>
            </a:r>
            <a:r>
              <a:rPr lang="pl-PL" dirty="0" err="1" smtClean="0"/>
              <a:t>w.right</a:t>
            </a:r>
            <a:r>
              <a:rPr lang="pl-PL" dirty="0" smtClean="0"/>
              <a:t>, x);</a:t>
            </a:r>
            <a:br>
              <a:rPr lang="pl-PL" dirty="0" smtClean="0"/>
            </a:br>
            <a:r>
              <a:rPr lang="pl-PL" dirty="0" smtClean="0"/>
              <a:t>	</a:t>
            </a:r>
            <a:r>
              <a:rPr lang="pl-PL" dirty="0" err="1" smtClean="0"/>
              <a:t>else</a:t>
            </a:r>
            <a:r>
              <a:rPr lang="pl-PL" dirty="0" smtClean="0"/>
              <a:t> </a:t>
            </a:r>
            <a:r>
              <a:rPr lang="pl-PL" dirty="0" err="1" smtClean="0"/>
              <a:t>w.info</a:t>
            </a:r>
            <a:r>
              <a:rPr lang="pl-PL" dirty="0" smtClean="0"/>
              <a:t> := x;</a:t>
            </a:r>
            <a:br>
              <a:rPr lang="pl-PL" dirty="0" smtClean="0"/>
            </a:br>
            <a:r>
              <a:rPr lang="pl-PL" dirty="0" smtClean="0"/>
              <a:t>	return w;</a:t>
            </a:r>
            <a:br>
              <a:rPr lang="pl-PL" dirty="0" smtClean="0"/>
            </a:br>
            <a:r>
              <a:rPr lang="pl-PL" dirty="0" smtClean="0"/>
              <a:t>}</a:t>
            </a:r>
            <a:endParaRPr lang="pl-PL"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Drzewo BST </a:t>
            </a:r>
            <a:endParaRPr lang="pl-PL" dirty="0"/>
          </a:p>
        </p:txBody>
      </p:sp>
      <p:sp>
        <p:nvSpPr>
          <p:cNvPr id="3" name="Symbol zastępczy zawartości 2"/>
          <p:cNvSpPr>
            <a:spLocks noGrp="1"/>
          </p:cNvSpPr>
          <p:nvPr>
            <p:ph idx="1"/>
          </p:nvPr>
        </p:nvSpPr>
        <p:spPr>
          <a:xfrm>
            <a:off x="1435608" y="1447800"/>
            <a:ext cx="7498080" cy="5149552"/>
          </a:xfrm>
        </p:spPr>
        <p:txBody>
          <a:bodyPr>
            <a:normAutofit fontScale="92500" lnSpcReduction="10000"/>
          </a:bodyPr>
          <a:lstStyle/>
          <a:p>
            <a:r>
              <a:rPr lang="pl-PL" dirty="0" smtClean="0"/>
              <a:t>Usunięcie elementu z drzewa BST – znajdujemy miejsce tego elementu tak jak w wyszukiwaniu binarnym (jak dojdziemy do wskaźnika pustego to elementu nie ma w drzewie):</a:t>
            </a:r>
          </a:p>
          <a:p>
            <a:pPr lvl="1"/>
            <a:r>
              <a:rPr lang="pl-PL" dirty="0" smtClean="0"/>
              <a:t>gdy element jest w liściu, to odcinam liść;</a:t>
            </a:r>
          </a:p>
          <a:p>
            <a:pPr lvl="1"/>
            <a:r>
              <a:rPr lang="pl-PL" dirty="0" smtClean="0"/>
              <a:t>gdy element jest w węźle z jednym następnikiem, to usuwam ze ścieżki ten węzeł;</a:t>
            </a:r>
          </a:p>
          <a:p>
            <a:pPr lvl="1"/>
            <a:r>
              <a:rPr lang="pl-PL" dirty="0" smtClean="0"/>
              <a:t>gdy element jest w węźle z dwoma synami, to z prawego poddrzewa usuwamy minimum (albo z lewego poddrzewa usuwamy maksimum) i przenosimy je do tego węzła.</a:t>
            </a:r>
            <a:endParaRPr lang="pl-PL"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Przeglądanie drzew BST</a:t>
            </a:r>
            <a:endParaRPr lang="pl-PL" dirty="0"/>
          </a:p>
        </p:txBody>
      </p:sp>
      <p:sp>
        <p:nvSpPr>
          <p:cNvPr id="3" name="Symbol zastępczy zawartości 2"/>
          <p:cNvSpPr>
            <a:spLocks noGrp="1"/>
          </p:cNvSpPr>
          <p:nvPr>
            <p:ph idx="1"/>
          </p:nvPr>
        </p:nvSpPr>
        <p:spPr/>
        <p:txBody>
          <a:bodyPr>
            <a:normAutofit fontScale="92500" lnSpcReduction="10000"/>
          </a:bodyPr>
          <a:lstStyle/>
          <a:p>
            <a:r>
              <a:rPr lang="pl-PL" dirty="0" smtClean="0"/>
              <a:t>In-order – najpierw jest przeglądane i przetwarzane lewe poddrzewo w porządku </a:t>
            </a:r>
            <a:r>
              <a:rPr lang="pl-PL" dirty="0" err="1" smtClean="0"/>
              <a:t>in-order</a:t>
            </a:r>
            <a:r>
              <a:rPr lang="pl-PL" dirty="0" smtClean="0"/>
              <a:t>, potem korzeń a na końcu prawe poddrzewo w porządku </a:t>
            </a:r>
            <a:r>
              <a:rPr lang="pl-PL" dirty="0" err="1" smtClean="0"/>
              <a:t>in-order</a:t>
            </a:r>
            <a:r>
              <a:rPr lang="pl-PL" dirty="0" smtClean="0"/>
              <a:t>.</a:t>
            </a:r>
          </a:p>
          <a:p>
            <a:r>
              <a:rPr lang="pl-PL" dirty="0" smtClean="0"/>
              <a:t>Przeglądanie drzewa BST w porządku </a:t>
            </a:r>
            <a:r>
              <a:rPr lang="pl-PL" dirty="0" err="1" smtClean="0"/>
              <a:t>in-order</a:t>
            </a:r>
            <a:r>
              <a:rPr lang="pl-PL" dirty="0" smtClean="0"/>
              <a:t> gwarantuje, że węzły tego drzewa zostaną przetworzone w kolejności od najmniejszej do największej wartości.</a:t>
            </a:r>
          </a:p>
          <a:p>
            <a:r>
              <a:rPr lang="pl-PL" dirty="0" smtClean="0"/>
              <a:t>Przeglądanie </a:t>
            </a:r>
            <a:r>
              <a:rPr lang="pl-PL" dirty="0" err="1" smtClean="0"/>
              <a:t>in-order</a:t>
            </a:r>
            <a:r>
              <a:rPr lang="pl-PL" dirty="0" smtClean="0"/>
              <a:t> można wykorzystać do sortowania danych.</a:t>
            </a:r>
            <a:endParaRPr lang="pl-PL"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Przeglądanie drzew BST</a:t>
            </a:r>
            <a:endParaRPr lang="pl-PL" dirty="0"/>
          </a:p>
        </p:txBody>
      </p:sp>
      <p:sp>
        <p:nvSpPr>
          <p:cNvPr id="3" name="Symbol zastępczy zawartości 2"/>
          <p:cNvSpPr>
            <a:spLocks noGrp="1"/>
          </p:cNvSpPr>
          <p:nvPr>
            <p:ph idx="1"/>
          </p:nvPr>
        </p:nvSpPr>
        <p:spPr>
          <a:xfrm>
            <a:off x="1435608" y="1447800"/>
            <a:ext cx="7498080" cy="5410200"/>
          </a:xfrm>
        </p:spPr>
        <p:txBody>
          <a:bodyPr>
            <a:normAutofit fontScale="77500" lnSpcReduction="20000"/>
          </a:bodyPr>
          <a:lstStyle/>
          <a:p>
            <a:r>
              <a:rPr lang="pl-PL" dirty="0" err="1" smtClean="0"/>
              <a:t>Pre-order</a:t>
            </a:r>
            <a:r>
              <a:rPr lang="pl-PL" dirty="0" smtClean="0"/>
              <a:t> – najpierw jest przeglądany i przetwarzany korzeń drzewa, potem lewe poddrzewo w porządku </a:t>
            </a:r>
            <a:r>
              <a:rPr lang="pl-PL" dirty="0" err="1" smtClean="0"/>
              <a:t>pre-order</a:t>
            </a:r>
            <a:r>
              <a:rPr lang="pl-PL" dirty="0" smtClean="0"/>
              <a:t> a na końcu prawe poddrzewo w porządku </a:t>
            </a:r>
            <a:r>
              <a:rPr lang="pl-PL" dirty="0" err="1" smtClean="0"/>
              <a:t>pre-order</a:t>
            </a:r>
            <a:r>
              <a:rPr lang="pl-PL" dirty="0" smtClean="0"/>
              <a:t>.</a:t>
            </a:r>
          </a:p>
          <a:p>
            <a:r>
              <a:rPr lang="pl-PL" dirty="0" smtClean="0"/>
              <a:t>Przeglądanie drzewa BST w porządku </a:t>
            </a:r>
            <a:r>
              <a:rPr lang="pl-PL" dirty="0" err="1" smtClean="0"/>
              <a:t>pre-order</a:t>
            </a:r>
            <a:r>
              <a:rPr lang="pl-PL" dirty="0" smtClean="0"/>
              <a:t> gwarantuje, że na początku będą przetworzone węzły z lewej ścieżki tego drzewa w kolejności od korzenia do węzła o najmniejszej wartości.</a:t>
            </a:r>
          </a:p>
          <a:p>
            <a:r>
              <a:rPr lang="pl-PL" dirty="0" smtClean="0"/>
              <a:t>Post-order – najpierw jest przeglądane i przetwarzane  lewe poddrzewo w porządku post-order, potem prawe poddrzewo w porządku post-order a na końcu korzeń drzewa.</a:t>
            </a:r>
          </a:p>
          <a:p>
            <a:r>
              <a:rPr lang="pl-PL" dirty="0" smtClean="0"/>
              <a:t>Przeglądanie drzewa BST w porządku post-order gwarantuje, że na końcu będą przetworzone węzły z prawej ścieżki tego drzewa w kolejności od węzła o największej wartości do korzenia.</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Rotacje w drzewie BST </a:t>
            </a:r>
            <a:endParaRPr lang="pl-PL" dirty="0"/>
          </a:p>
        </p:txBody>
      </p:sp>
      <p:sp>
        <p:nvSpPr>
          <p:cNvPr id="3" name="Symbol zastępczy zawartości 2"/>
          <p:cNvSpPr>
            <a:spLocks noGrp="1"/>
          </p:cNvSpPr>
          <p:nvPr>
            <p:ph idx="1"/>
          </p:nvPr>
        </p:nvSpPr>
        <p:spPr/>
        <p:txBody>
          <a:bodyPr/>
          <a:lstStyle/>
          <a:p>
            <a:r>
              <a:rPr lang="pl-PL" dirty="0" smtClean="0"/>
              <a:t>Rotacja w lewo</a:t>
            </a:r>
          </a:p>
          <a:p>
            <a:r>
              <a:rPr lang="pl-PL" dirty="0" smtClean="0"/>
              <a:t>Rotacja w prawo</a:t>
            </a:r>
          </a:p>
          <a:p>
            <a:r>
              <a:rPr lang="pl-PL" dirty="0" smtClean="0"/>
              <a:t>W dowolnym wewnętrznym węźle drzewa BST można zrobić rotację (w lewo albo w prawo) i nie zostanie zniszczony porządek symetryczny w tym drzewie.</a:t>
            </a:r>
            <a:endParaRPr lang="pl-PL"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Drzewa AVL </a:t>
            </a:r>
            <a:endParaRPr lang="pl-PL" dirty="0"/>
          </a:p>
        </p:txBody>
      </p:sp>
      <p:sp>
        <p:nvSpPr>
          <p:cNvPr id="3" name="Symbol zastępczy zawartości 2"/>
          <p:cNvSpPr>
            <a:spLocks noGrp="1"/>
          </p:cNvSpPr>
          <p:nvPr>
            <p:ph idx="1"/>
          </p:nvPr>
        </p:nvSpPr>
        <p:spPr/>
        <p:txBody>
          <a:bodyPr>
            <a:normAutofit fontScale="85000" lnSpcReduction="20000"/>
          </a:bodyPr>
          <a:lstStyle/>
          <a:p>
            <a:r>
              <a:rPr lang="pl-PL" dirty="0" smtClean="0"/>
              <a:t>Drzewo AVL (nazwa pochodzi od nazwisk rosyjskich matematyków: </a:t>
            </a:r>
            <a:r>
              <a:rPr lang="pl-PL" b="1" dirty="0" err="1" smtClean="0"/>
              <a:t>A</a:t>
            </a:r>
            <a:r>
              <a:rPr lang="pl-PL" dirty="0" err="1" smtClean="0"/>
              <a:t>delsona-</a:t>
            </a:r>
            <a:r>
              <a:rPr lang="pl-PL" b="1" dirty="0" err="1" smtClean="0"/>
              <a:t>V</a:t>
            </a:r>
            <a:r>
              <a:rPr lang="pl-PL" dirty="0" err="1" smtClean="0"/>
              <a:t>elskiego</a:t>
            </a:r>
            <a:r>
              <a:rPr lang="pl-PL" dirty="0" smtClean="0"/>
              <a:t> oraz </a:t>
            </a:r>
            <a:r>
              <a:rPr lang="pl-PL" b="1" dirty="0" err="1" smtClean="0"/>
              <a:t>L</a:t>
            </a:r>
            <a:r>
              <a:rPr lang="pl-PL" dirty="0" err="1" smtClean="0"/>
              <a:t>andisa</a:t>
            </a:r>
            <a:r>
              <a:rPr lang="pl-PL" dirty="0" smtClean="0"/>
              <a:t>, którzy wymyślili i opublikowali to drzewo w 1962 roku) to drzewo BST, w którym każdy węzeł ma dodatkowy atrybut: balans (2 bity); w każdym węźle drzewa AVL wysokość lewego i prawego poddrzewa każdego węzła różni się co najwyżej o jeden (w prostszej implementacji w węzłach takiego drzewa jest pamiętana wysokość poddrzewa zakorzenionego w danym węźle).</a:t>
            </a:r>
          </a:p>
          <a:p>
            <a:r>
              <a:rPr lang="pl-PL" dirty="0" smtClean="0"/>
              <a:t>Wysokość </a:t>
            </a:r>
            <a:r>
              <a:rPr lang="pl-PL" dirty="0" err="1" smtClean="0"/>
              <a:t>n-elementowego</a:t>
            </a:r>
            <a:r>
              <a:rPr lang="pl-PL" dirty="0" smtClean="0"/>
              <a:t> drzewa AVL wynosi O(log n).</a:t>
            </a:r>
            <a:endParaRPr lang="pl-PL"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Drzewa AVL </a:t>
            </a:r>
            <a:endParaRPr lang="pl-PL" dirty="0"/>
          </a:p>
        </p:txBody>
      </p:sp>
      <p:sp>
        <p:nvSpPr>
          <p:cNvPr id="3" name="Symbol zastępczy zawartości 2"/>
          <p:cNvSpPr>
            <a:spLocks noGrp="1"/>
          </p:cNvSpPr>
          <p:nvPr>
            <p:ph idx="1"/>
          </p:nvPr>
        </p:nvSpPr>
        <p:spPr/>
        <p:txBody>
          <a:bodyPr>
            <a:normAutofit fontScale="85000" lnSpcReduction="20000"/>
          </a:bodyPr>
          <a:lstStyle/>
          <a:p>
            <a:r>
              <a:rPr lang="pl-PL" dirty="0" smtClean="0"/>
              <a:t>Drzewo AVL jest drzewem zrównoważonym, którego wysokość jest rzędu </a:t>
            </a:r>
            <a:r>
              <a:rPr lang="el-GR" dirty="0" smtClean="0">
                <a:latin typeface="Arial"/>
                <a:cs typeface="Arial"/>
              </a:rPr>
              <a:t>Θ</a:t>
            </a:r>
            <a:r>
              <a:rPr lang="pl-PL" dirty="0" smtClean="0"/>
              <a:t>(log n), gdzie n to liczba węzłów w całym drzewie.</a:t>
            </a:r>
          </a:p>
          <a:p>
            <a:r>
              <a:rPr lang="pl-PL" dirty="0" smtClean="0"/>
              <a:t>Zrównoważenie drzewa osiąga się, przypisując każdemu węzłowi współczynnik wyważenia, który jest równy różnicy wysokości lewego i prawego poddrzewa. Może wynosić 0, +1 lub -1. </a:t>
            </a:r>
          </a:p>
          <a:p>
            <a:r>
              <a:rPr lang="pl-PL" dirty="0" smtClean="0"/>
              <a:t>Wstawiając lub usuwając elementy drzewa (tak, by zachować własności drzewa BST), modyfikuje się też współczynnik wyważenia, a gdy przyjmie on niedozwoloną wartość, wykonuje specjalną operację rotacji węzłów, która przywraca zrównoważenie.</a:t>
            </a:r>
            <a:endParaRPr lang="pl-PL"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Drzewa AVL </a:t>
            </a:r>
            <a:endParaRPr lang="pl-PL" dirty="0"/>
          </a:p>
        </p:txBody>
      </p:sp>
      <p:sp>
        <p:nvSpPr>
          <p:cNvPr id="3" name="Symbol zastępczy zawartości 2"/>
          <p:cNvSpPr>
            <a:spLocks noGrp="1"/>
          </p:cNvSpPr>
          <p:nvPr>
            <p:ph idx="1"/>
          </p:nvPr>
        </p:nvSpPr>
        <p:spPr/>
        <p:txBody>
          <a:bodyPr>
            <a:normAutofit/>
          </a:bodyPr>
          <a:lstStyle/>
          <a:p>
            <a:r>
              <a:rPr lang="pl-PL" dirty="0" smtClean="0"/>
              <a:t>Można </a:t>
            </a:r>
            <a:r>
              <a:rPr lang="pl-PL" dirty="0" smtClean="0"/>
              <a:t>udowodnić, że </a:t>
            </a:r>
            <a:r>
              <a:rPr lang="pl-PL" dirty="0" err="1" smtClean="0"/>
              <a:t>n-elementowe</a:t>
            </a:r>
            <a:r>
              <a:rPr lang="pl-PL" dirty="0" smtClean="0"/>
              <a:t> drzewo </a:t>
            </a:r>
            <a:r>
              <a:rPr lang="pl-PL" dirty="0" smtClean="0"/>
              <a:t>AVL </a:t>
            </a:r>
            <a:r>
              <a:rPr lang="pl-PL" dirty="0" smtClean="0"/>
              <a:t>ma wysokość </a:t>
            </a:r>
            <a:r>
              <a:rPr lang="pl-PL" dirty="0" smtClean="0"/>
              <a:t/>
            </a:r>
            <a:br>
              <a:rPr lang="pl-PL" dirty="0" smtClean="0"/>
            </a:br>
            <a:r>
              <a:rPr lang="pl-PL" dirty="0" smtClean="0">
                <a:cs typeface="Calibri"/>
              </a:rPr>
              <a:t>≤ </a:t>
            </a:r>
            <a:r>
              <a:rPr lang="pl-PL" dirty="0" smtClean="0"/>
              <a:t>1.4405 </a:t>
            </a:r>
            <a:r>
              <a:rPr lang="pl-PL" dirty="0" smtClean="0">
                <a:cs typeface="Calibri"/>
                <a:sym typeface="Symbol"/>
              </a:rPr>
              <a:t> </a:t>
            </a:r>
            <a:r>
              <a:rPr lang="pl-PL" dirty="0" smtClean="0"/>
              <a:t>log</a:t>
            </a:r>
            <a:r>
              <a:rPr lang="pl-PL" baseline="-25000" dirty="0" smtClean="0"/>
              <a:t>2</a:t>
            </a:r>
            <a:r>
              <a:rPr lang="pl-PL" dirty="0" smtClean="0"/>
              <a:t>(n+1</a:t>
            </a:r>
            <a:r>
              <a:rPr lang="pl-PL" dirty="0" smtClean="0"/>
              <a:t>), przez co elementarne operacje słownikowe będą wykonywać się w czasie O(log n</a:t>
            </a:r>
            <a:r>
              <a:rPr lang="pl-PL" dirty="0" smtClean="0"/>
              <a:t>).</a:t>
            </a:r>
            <a:endParaRPr lang="pl-PL"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Drzewa AVL </a:t>
            </a:r>
            <a:endParaRPr lang="pl-PL" dirty="0"/>
          </a:p>
        </p:txBody>
      </p:sp>
      <p:sp>
        <p:nvSpPr>
          <p:cNvPr id="3" name="Symbol zastępczy zawartości 2"/>
          <p:cNvSpPr>
            <a:spLocks noGrp="1"/>
          </p:cNvSpPr>
          <p:nvPr>
            <p:ph idx="1"/>
          </p:nvPr>
        </p:nvSpPr>
        <p:spPr>
          <a:xfrm>
            <a:off x="1435608" y="1447800"/>
            <a:ext cx="7498080" cy="5410200"/>
          </a:xfrm>
        </p:spPr>
        <p:txBody>
          <a:bodyPr>
            <a:normAutofit fontScale="70000" lnSpcReduction="20000"/>
          </a:bodyPr>
          <a:lstStyle/>
          <a:p>
            <a:r>
              <a:rPr lang="pl-PL" dirty="0" smtClean="0"/>
              <a:t>Wstawianie do drzewa AVL może odbywać się tak, jak gdyby było ono zwyczajnym drzewem poszukiwań binarnych, następnie zaś są odtwarzane kroki w kierunku korzenia i wykonywane aktualizacje wyważeń węzłów. </a:t>
            </a:r>
          </a:p>
          <a:p>
            <a:r>
              <a:rPr lang="pl-PL" dirty="0" smtClean="0"/>
              <a:t>Zmiana wartości współczynnika wyważenia na 0 oznacza, iż wysokość poddrzewa nie została zmieniona. Operacja wstawiania jest wówczas zakończona. </a:t>
            </a:r>
          </a:p>
          <a:p>
            <a:r>
              <a:rPr lang="pl-PL" dirty="0" smtClean="0"/>
              <a:t>Zmiana współczynnika wyważenia na 1 lub -1 oznacza, iż poddrzewo, którego korzeniem jest rozważany wierzchołek, zachowało własność drzewa AVL, lecz jego wysokość uległa zwiększeniu. Informacja o tym przekazywana jest do ojca tego węzła.</a:t>
            </a:r>
          </a:p>
          <a:p>
            <a:r>
              <a:rPr lang="pl-PL" dirty="0" smtClean="0"/>
              <a:t>Jeśli współczynnik został zmieniony na 2 lub -2, to drzewo straciło własność AVL. Aby ją przywrócić, potrzebna jest rotacja. Maksymalnie będą potrzebne dwie rotacje, po których nie ma potrzeby wykonywania dalszych aktualizacji.</a:t>
            </a:r>
          </a:p>
          <a:p>
            <a:endParaRPr lang="pl-PL"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Drzewa AVL </a:t>
            </a:r>
            <a:endParaRPr lang="pl-PL" dirty="0"/>
          </a:p>
        </p:txBody>
      </p:sp>
      <p:sp>
        <p:nvSpPr>
          <p:cNvPr id="3" name="Symbol zastępczy zawartości 2"/>
          <p:cNvSpPr>
            <a:spLocks noGrp="1"/>
          </p:cNvSpPr>
          <p:nvPr>
            <p:ph idx="1"/>
          </p:nvPr>
        </p:nvSpPr>
        <p:spPr>
          <a:xfrm>
            <a:off x="1435608" y="1447800"/>
            <a:ext cx="7498080" cy="5410200"/>
          </a:xfrm>
        </p:spPr>
        <p:txBody>
          <a:bodyPr>
            <a:normAutofit fontScale="62500" lnSpcReduction="20000"/>
          </a:bodyPr>
          <a:lstStyle/>
          <a:p>
            <a:r>
              <a:rPr lang="pl-PL" dirty="0" smtClean="0"/>
              <a:t>Jeśli usuwany węzeł jest liściem, zostaje usunięty. Jeśli nie jest liściem, musi zostać zastąpiony największym elementem z jego lewego poddrzewa lub najmniejszym z jego prawego poddrzewa. </a:t>
            </a:r>
          </a:p>
          <a:p>
            <a:r>
              <a:rPr lang="pl-PL" dirty="0" smtClean="0"/>
              <a:t>Wyszukany największy lub najmniejszy element ma co najwyżej jedno dziecko, które zostaje teraz dzieckiem rodzica wyszukanego elementu. Po jego usunięciu odtwarzana jest ścieżka od rodzica wyszukanego elementu do korzenia, zaś współczynniki wyważenia są aktualizowane. </a:t>
            </a:r>
          </a:p>
          <a:p>
            <a:r>
              <a:rPr lang="pl-PL" dirty="0" smtClean="0"/>
              <a:t>Odtwarzanie może być zatrzymane, jeśli współczynnik wyważenia zostaje zmieniony na -1 lub 1, oznacza to bowiem, iż wysokość poddrzewa pozostaje niezmieniona. </a:t>
            </a:r>
          </a:p>
          <a:p>
            <a:r>
              <a:rPr lang="pl-PL" dirty="0" smtClean="0"/>
              <a:t>Zmiana współczynnika wyważenia na 0 oznacza zmniejszenie wysokości poddrzewa, aktualizowanie współczynników musi być kontynuowane. </a:t>
            </a:r>
          </a:p>
          <a:p>
            <a:r>
              <a:rPr lang="pl-PL" dirty="0" smtClean="0"/>
              <a:t>Jeśli współczynnik zostanie zmieniony na -2 lub 2, to wykonywana jest rotacja w celu przywrócenia struktury AVL. W przeciwieństwie do operacji wstawiania wystąpienie rotacji nie musi oznaczać, iż drzewo zostało wyważone. W pesymistycznym przypadku rotacje będą wykonywane aż do korzenia drzewa.</a:t>
            </a:r>
            <a:endParaRPr lang="pl-PL"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Drzewa </a:t>
            </a:r>
            <a:endParaRPr lang="pl-PL" dirty="0"/>
          </a:p>
        </p:txBody>
      </p:sp>
      <p:sp>
        <p:nvSpPr>
          <p:cNvPr id="3" name="Symbol zastępczy zawartości 2"/>
          <p:cNvSpPr>
            <a:spLocks noGrp="1"/>
          </p:cNvSpPr>
          <p:nvPr>
            <p:ph idx="1"/>
          </p:nvPr>
        </p:nvSpPr>
        <p:spPr>
          <a:xfrm>
            <a:off x="1435608" y="1447800"/>
            <a:ext cx="7498080" cy="5221560"/>
          </a:xfrm>
        </p:spPr>
        <p:txBody>
          <a:bodyPr>
            <a:normAutofit fontScale="77500" lnSpcReduction="20000"/>
          </a:bodyPr>
          <a:lstStyle/>
          <a:p>
            <a:r>
              <a:rPr lang="pl-PL" dirty="0" smtClean="0"/>
              <a:t>Drzewo (ang. </a:t>
            </a:r>
            <a:r>
              <a:rPr lang="pl-PL" dirty="0" err="1" smtClean="0"/>
              <a:t>tree</a:t>
            </a:r>
            <a:r>
              <a:rPr lang="pl-PL" dirty="0" smtClean="0"/>
              <a:t>) – zbiór węzłów powiązanych wskaźnikami, spójny i bez cykli.</a:t>
            </a:r>
          </a:p>
          <a:p>
            <a:r>
              <a:rPr lang="pl-PL" dirty="0" smtClean="0"/>
              <a:t>Drzewo posiada wyróżniony węzeł początkowy nazywany korzeniem (ang. </a:t>
            </a:r>
            <a:r>
              <a:rPr lang="pl-PL" dirty="0" err="1" smtClean="0"/>
              <a:t>root</a:t>
            </a:r>
            <a:r>
              <a:rPr lang="pl-PL" dirty="0" smtClean="0"/>
              <a:t>).</a:t>
            </a:r>
          </a:p>
          <a:p>
            <a:r>
              <a:rPr lang="pl-PL" dirty="0" smtClean="0"/>
              <a:t>Drzewo ukorzenione jest strukturą hierarchiczną.</a:t>
            </a:r>
          </a:p>
          <a:p>
            <a:r>
              <a:rPr lang="pl-PL" dirty="0" smtClean="0"/>
              <a:t>Korzeń węzła znajduje się na poziomie 0; numer poziomu danego węzła w drzewie jest wyznaczony odległością krawędziową od korzenia.</a:t>
            </a:r>
          </a:p>
          <a:p>
            <a:r>
              <a:rPr lang="pl-PL" dirty="0" smtClean="0"/>
              <a:t>Liściem (ang. </a:t>
            </a:r>
            <a:r>
              <a:rPr lang="pl-PL" dirty="0" err="1" smtClean="0"/>
              <a:t>leaf</a:t>
            </a:r>
            <a:r>
              <a:rPr lang="pl-PL" dirty="0" smtClean="0"/>
              <a:t>) w drzewie jest węzeł bez żadnego następnika.</a:t>
            </a:r>
          </a:p>
          <a:p>
            <a:r>
              <a:rPr lang="pl-PL" dirty="0" smtClean="0"/>
              <a:t>Węzeł wewnętrzny posiada co najmniej jednego następnika. </a:t>
            </a:r>
          </a:p>
          <a:p>
            <a:r>
              <a:rPr lang="pl-PL" dirty="0" smtClean="0"/>
              <a:t>Każdy węzeł oprócz korzenia posiada jednego poprzednika.</a:t>
            </a:r>
          </a:p>
          <a:p>
            <a:endParaRPr lang="pl-PL"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Drzewa AVL </a:t>
            </a:r>
            <a:endParaRPr lang="pl-PL" dirty="0"/>
          </a:p>
        </p:txBody>
      </p:sp>
      <p:sp>
        <p:nvSpPr>
          <p:cNvPr id="3" name="Symbol zastępczy zawartości 2"/>
          <p:cNvSpPr>
            <a:spLocks noGrp="1"/>
          </p:cNvSpPr>
          <p:nvPr>
            <p:ph idx="1"/>
          </p:nvPr>
        </p:nvSpPr>
        <p:spPr>
          <a:xfrm>
            <a:off x="1435608" y="1447800"/>
            <a:ext cx="7498080" cy="5410200"/>
          </a:xfrm>
        </p:spPr>
        <p:txBody>
          <a:bodyPr>
            <a:normAutofit fontScale="85000" lnSpcReduction="20000"/>
          </a:bodyPr>
          <a:lstStyle/>
          <a:p>
            <a:r>
              <a:rPr lang="pl-PL" dirty="0" smtClean="0"/>
              <a:t>Wyszukiwanie w drzewie AVL jest wykonywane tak samo jak w niezrównoważonym drzewie BST dzięki serii porównań wartości wyszukiwanej z wierzchołkami, poczynając od korzenia. </a:t>
            </a:r>
          </a:p>
          <a:p>
            <a:r>
              <a:rPr lang="pl-PL" dirty="0" smtClean="0"/>
              <a:t>Wynik porównania oraz istnienie poddrzew pozwala stwierdzić, czy element szukany jest wierzchołkiem, znajduje się w lewym bądź prawym poddrzewie, czy też nie należy do drzewa. Zachowanie struktury AVL pozwala jednak na redukcję pesymistycznego czasu wyszukiwania do O(</a:t>
            </a:r>
            <a:r>
              <a:rPr lang="pl-PL" dirty="0" err="1" smtClean="0"/>
              <a:t>lg</a:t>
            </a:r>
            <a:r>
              <a:rPr lang="pl-PL" dirty="0" smtClean="0"/>
              <a:t> n).</a:t>
            </a:r>
          </a:p>
          <a:p>
            <a:r>
              <a:rPr lang="pl-PL" dirty="0" smtClean="0"/>
              <a:t>Operacja wyszukiwania nie modyfikuje struktury drzewa, więc nigdy nie pociąga wyważania drzewa (rotacji węzłów).</a:t>
            </a:r>
          </a:p>
          <a:p>
            <a:endParaRPr lang="pl-PL"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Drzewo </a:t>
            </a:r>
            <a:r>
              <a:rPr lang="pl-PL" dirty="0" err="1" smtClean="0"/>
              <a:t>R-B</a:t>
            </a:r>
            <a:r>
              <a:rPr lang="pl-PL" dirty="0" smtClean="0"/>
              <a:t> (czerwono-czarne)  </a:t>
            </a:r>
            <a:endParaRPr lang="pl-PL" dirty="0"/>
          </a:p>
        </p:txBody>
      </p:sp>
      <p:sp>
        <p:nvSpPr>
          <p:cNvPr id="3" name="Symbol zastępczy zawartości 2"/>
          <p:cNvSpPr>
            <a:spLocks noGrp="1"/>
          </p:cNvSpPr>
          <p:nvPr>
            <p:ph idx="1"/>
          </p:nvPr>
        </p:nvSpPr>
        <p:spPr>
          <a:xfrm>
            <a:off x="1435608" y="1447800"/>
            <a:ext cx="7498080" cy="5410200"/>
          </a:xfrm>
        </p:spPr>
        <p:txBody>
          <a:bodyPr>
            <a:normAutofit fontScale="85000" lnSpcReduction="10000"/>
          </a:bodyPr>
          <a:lstStyle/>
          <a:p>
            <a:r>
              <a:rPr lang="pl-PL" dirty="0" smtClean="0"/>
              <a:t>Drzewo czerwono-czarne (ang. </a:t>
            </a:r>
            <a:r>
              <a:rPr lang="pl-PL" dirty="0" err="1" smtClean="0"/>
              <a:t>r</a:t>
            </a:r>
            <a:r>
              <a:rPr lang="pl-PL" dirty="0" err="1" smtClean="0"/>
              <a:t>ed-black</a:t>
            </a:r>
            <a:r>
              <a:rPr lang="pl-PL" dirty="0" smtClean="0"/>
              <a:t> </a:t>
            </a:r>
            <a:r>
              <a:rPr lang="pl-PL" dirty="0" err="1" smtClean="0"/>
              <a:t>t</a:t>
            </a:r>
            <a:r>
              <a:rPr lang="pl-PL" dirty="0" err="1" smtClean="0"/>
              <a:t>ree</a:t>
            </a:r>
            <a:r>
              <a:rPr lang="pl-PL" dirty="0" smtClean="0"/>
              <a:t>) </a:t>
            </a:r>
            <a:r>
              <a:rPr lang="pl-PL" dirty="0" smtClean="0"/>
              <a:t>to opracowane </a:t>
            </a:r>
            <a:r>
              <a:rPr lang="pl-PL" dirty="0" smtClean="0"/>
              <a:t>przez Rudolfa Bayera w 1972 roku </a:t>
            </a:r>
            <a:r>
              <a:rPr lang="pl-PL" dirty="0" smtClean="0"/>
              <a:t>drzewo </a:t>
            </a:r>
            <a:r>
              <a:rPr lang="pl-PL" dirty="0" smtClean="0"/>
              <a:t>BST, </a:t>
            </a:r>
            <a:r>
              <a:rPr lang="pl-PL" dirty="0" smtClean="0"/>
              <a:t>w którym każdy węzeł ma dodatkowy atrybut: kolor (1 bit); wszystkie węzły w drzewie </a:t>
            </a:r>
            <a:r>
              <a:rPr lang="pl-PL" dirty="0" err="1" smtClean="0"/>
              <a:t>R-B</a:t>
            </a:r>
            <a:r>
              <a:rPr lang="pl-PL" dirty="0" smtClean="0"/>
              <a:t> są pokolorowane na czarno albo na czerwono według następujących zasad:</a:t>
            </a:r>
          </a:p>
          <a:p>
            <a:pPr lvl="1"/>
            <a:r>
              <a:rPr lang="pl-PL" dirty="0" smtClean="0"/>
              <a:t> każdy węzeł jest czerwony lub czarny; </a:t>
            </a:r>
          </a:p>
          <a:p>
            <a:pPr lvl="1"/>
            <a:r>
              <a:rPr lang="pl-PL" dirty="0" smtClean="0"/>
              <a:t> korzeń zawsze jest czarny; </a:t>
            </a:r>
          </a:p>
          <a:p>
            <a:pPr lvl="1"/>
            <a:r>
              <a:rPr lang="pl-PL" dirty="0" smtClean="0"/>
              <a:t> każdy liść jest czarny (traktujemy wszystkie wskaźniki puste </a:t>
            </a:r>
            <a:r>
              <a:rPr lang="pl-PL" dirty="0" err="1" smtClean="0"/>
              <a:t>null</a:t>
            </a:r>
            <a:r>
              <a:rPr lang="pl-PL" dirty="0" smtClean="0"/>
              <a:t> jako liście); </a:t>
            </a:r>
          </a:p>
          <a:p>
            <a:pPr lvl="1"/>
            <a:r>
              <a:rPr lang="pl-PL" dirty="0" smtClean="0"/>
              <a:t> jeśli węzeł jest czerwony, to jego synowie muszą być czarni ;</a:t>
            </a:r>
          </a:p>
          <a:p>
            <a:pPr lvl="1"/>
            <a:r>
              <a:rPr lang="pl-PL" dirty="0" smtClean="0"/>
              <a:t> każda ścieżka z korzenia do liścia zawiera tyle samo czarnych węzłów.</a:t>
            </a:r>
          </a:p>
          <a:p>
            <a:endParaRPr lang="pl-PL"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Drzewo </a:t>
            </a:r>
            <a:r>
              <a:rPr lang="pl-PL" dirty="0" err="1" smtClean="0"/>
              <a:t>R-B</a:t>
            </a:r>
            <a:r>
              <a:rPr lang="pl-PL" dirty="0" smtClean="0"/>
              <a:t> (czerwono-czarne) </a:t>
            </a:r>
            <a:endParaRPr lang="pl-PL" dirty="0"/>
          </a:p>
        </p:txBody>
      </p:sp>
      <p:sp>
        <p:nvSpPr>
          <p:cNvPr id="3" name="Symbol zastępczy zawartości 2"/>
          <p:cNvSpPr>
            <a:spLocks noGrp="1"/>
          </p:cNvSpPr>
          <p:nvPr>
            <p:ph idx="1"/>
          </p:nvPr>
        </p:nvSpPr>
        <p:spPr/>
        <p:txBody>
          <a:bodyPr>
            <a:normAutofit lnSpcReduction="10000"/>
          </a:bodyPr>
          <a:lstStyle/>
          <a:p>
            <a:r>
              <a:rPr lang="pl-PL" dirty="0" smtClean="0"/>
              <a:t>Warunki narzucone na drzewa czerwono-czarne gwarantują</a:t>
            </a:r>
            <a:r>
              <a:rPr lang="pl-PL" dirty="0" smtClean="0"/>
              <a:t>, że najdłuższa ścieżka od korzenia do liścia będzie co najwyżej dwukrotnie dłuższa, niż </a:t>
            </a:r>
            <a:r>
              <a:rPr lang="pl-PL" dirty="0" smtClean="0"/>
              <a:t>najkrótsza – wynika </a:t>
            </a:r>
            <a:r>
              <a:rPr lang="pl-PL" dirty="0" smtClean="0"/>
              <a:t>to wprost z </a:t>
            </a:r>
            <a:r>
              <a:rPr lang="pl-PL" dirty="0" err="1" smtClean="0"/>
              <a:t>ostaniej</a:t>
            </a:r>
            <a:r>
              <a:rPr lang="pl-PL" dirty="0" smtClean="0"/>
              <a:t> własności.</a:t>
            </a:r>
            <a:endParaRPr lang="pl-PL" dirty="0" smtClean="0"/>
          </a:p>
          <a:p>
            <a:r>
              <a:rPr lang="pl-PL" dirty="0" smtClean="0"/>
              <a:t>Można </a:t>
            </a:r>
            <a:r>
              <a:rPr lang="pl-PL" dirty="0" smtClean="0"/>
              <a:t>udowodnić, że </a:t>
            </a:r>
            <a:r>
              <a:rPr lang="pl-PL" dirty="0" err="1" smtClean="0"/>
              <a:t>n-elementowe</a:t>
            </a:r>
            <a:r>
              <a:rPr lang="pl-PL" dirty="0" smtClean="0"/>
              <a:t> drzewo czerwono-czarne ma wysokość </a:t>
            </a:r>
            <a:br>
              <a:rPr lang="pl-PL" dirty="0" smtClean="0"/>
            </a:br>
            <a:r>
              <a:rPr lang="pl-PL" dirty="0" smtClean="0">
                <a:latin typeface="Calibri"/>
                <a:cs typeface="Calibri"/>
              </a:rPr>
              <a:t>≤ </a:t>
            </a:r>
            <a:r>
              <a:rPr lang="pl-PL" dirty="0" smtClean="0"/>
              <a:t>2</a:t>
            </a:r>
            <a:r>
              <a:rPr lang="pl-PL" dirty="0" smtClean="0">
                <a:cs typeface="Calibri"/>
                <a:sym typeface="Symbol"/>
              </a:rPr>
              <a:t></a:t>
            </a:r>
            <a:r>
              <a:rPr lang="pl-PL" dirty="0" smtClean="0"/>
              <a:t>log</a:t>
            </a:r>
            <a:r>
              <a:rPr lang="pl-PL" baseline="-25000" dirty="0" smtClean="0"/>
              <a:t>2</a:t>
            </a:r>
            <a:r>
              <a:rPr lang="pl-PL" dirty="0" smtClean="0"/>
              <a:t>(n+1</a:t>
            </a:r>
            <a:r>
              <a:rPr lang="pl-PL" dirty="0" smtClean="0"/>
              <a:t>), przez co elementarne </a:t>
            </a:r>
            <a:r>
              <a:rPr lang="pl-PL" dirty="0" smtClean="0"/>
              <a:t>operacje słownikowe </a:t>
            </a:r>
            <a:r>
              <a:rPr lang="pl-PL" dirty="0" smtClean="0"/>
              <a:t>będą wykonywać się w czasie O(log n</a:t>
            </a:r>
            <a:r>
              <a:rPr lang="pl-PL" dirty="0" smtClean="0"/>
              <a:t>).</a:t>
            </a:r>
            <a:endParaRPr lang="pl-PL" dirty="0" smtClean="0"/>
          </a:p>
          <a:p>
            <a:endParaRPr lang="pl-PL"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dirty="0" smtClean="0"/>
              <a:t>Zadanie </a:t>
            </a:r>
            <a:endParaRPr lang="pl-PL" dirty="0"/>
          </a:p>
        </p:txBody>
      </p:sp>
      <p:sp>
        <p:nvSpPr>
          <p:cNvPr id="3" name="Symbol zastępczy zawartości 2"/>
          <p:cNvSpPr>
            <a:spLocks noGrp="1"/>
          </p:cNvSpPr>
          <p:nvPr>
            <p:ph idx="1"/>
          </p:nvPr>
        </p:nvSpPr>
        <p:spPr/>
        <p:txBody>
          <a:bodyPr>
            <a:normAutofit fontScale="92500" lnSpcReduction="20000"/>
          </a:bodyPr>
          <a:lstStyle/>
          <a:p>
            <a:r>
              <a:rPr lang="pl-PL" dirty="0" smtClean="0"/>
              <a:t>Zdefiniuj klasę reprezentującą węzeł drzewa BST wraz z operacjami wstawiania nowego elementu, usuwania elementu i sprawdzania czy określony element znajduje się w drzewie.</a:t>
            </a:r>
          </a:p>
          <a:p>
            <a:r>
              <a:rPr lang="pl-PL" dirty="0" smtClean="0"/>
              <a:t>Węzeł drzewa BST zdefiniuj jako szablon przy pomocy </a:t>
            </a:r>
            <a:r>
              <a:rPr lang="pl-PL" dirty="0" err="1" smtClean="0">
                <a:latin typeface="Courier New" pitchFamily="49" charset="0"/>
                <a:cs typeface="Courier New" pitchFamily="49" charset="0"/>
              </a:rPr>
              <a:t>template&lt;typename</a:t>
            </a:r>
            <a:r>
              <a:rPr lang="pl-PL" dirty="0" smtClean="0">
                <a:latin typeface="Courier New" pitchFamily="49" charset="0"/>
                <a:cs typeface="Courier New" pitchFamily="49" charset="0"/>
              </a:rPr>
              <a:t> T&gt;</a:t>
            </a:r>
            <a:r>
              <a:rPr lang="pl-PL" dirty="0" smtClean="0"/>
              <a:t>.</a:t>
            </a:r>
          </a:p>
          <a:p>
            <a:r>
              <a:rPr lang="pl-PL" dirty="0" smtClean="0"/>
              <a:t>Dopisz do tego drzewa klasę opakowującą, w której będziesz pamiętał wskaźnik na korzeń drzewa.</a:t>
            </a:r>
          </a:p>
          <a:p>
            <a:r>
              <a:rPr lang="pl-PL" smtClean="0"/>
              <a:t>Zdefiniuj rekurencyjną metodę zliczającą wszystkie elementy w drzewie.</a:t>
            </a:r>
            <a:endParaRPr lang="pl-PL"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Drzewa </a:t>
            </a:r>
            <a:endParaRPr lang="pl-PL" dirty="0"/>
          </a:p>
        </p:txBody>
      </p:sp>
      <p:sp>
        <p:nvSpPr>
          <p:cNvPr id="3" name="Symbol zastępczy zawartości 2"/>
          <p:cNvSpPr>
            <a:spLocks noGrp="1"/>
          </p:cNvSpPr>
          <p:nvPr>
            <p:ph idx="1"/>
          </p:nvPr>
        </p:nvSpPr>
        <p:spPr/>
        <p:txBody>
          <a:bodyPr>
            <a:normAutofit lnSpcReduction="10000"/>
          </a:bodyPr>
          <a:lstStyle/>
          <a:p>
            <a:r>
              <a:rPr lang="pl-PL" dirty="0" smtClean="0"/>
              <a:t>Wysokość drzewa – długość najdłuższej ścieżki od korzenia do liścia (liczba węzłów) – inaczej liczba poziomów na których zapisane jest drzewo.</a:t>
            </a:r>
          </a:p>
          <a:p>
            <a:r>
              <a:rPr lang="pl-PL" dirty="0" smtClean="0"/>
              <a:t>Głębokość węzła – długość ścieżki od korzenia do tego węzła (liczba węzłów) – inaczej numer poziomu, na którym znajduje się węzeł.</a:t>
            </a:r>
          </a:p>
          <a:p>
            <a:r>
              <a:rPr lang="pl-PL" dirty="0" smtClean="0"/>
              <a:t>Uwaga: poziomy w drzewie numerujemy od 0; korzeń znajduje się na poziomie 0.</a:t>
            </a:r>
            <a:endParaRPr lang="pl-PL"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Drzewo </a:t>
            </a:r>
            <a:endParaRPr lang="pl-PL" dirty="0"/>
          </a:p>
        </p:txBody>
      </p:sp>
      <p:sp>
        <p:nvSpPr>
          <p:cNvPr id="3" name="Symbol zastępczy zawartości 2"/>
          <p:cNvSpPr>
            <a:spLocks noGrp="1"/>
          </p:cNvSpPr>
          <p:nvPr>
            <p:ph idx="1"/>
          </p:nvPr>
        </p:nvSpPr>
        <p:spPr/>
        <p:txBody>
          <a:bodyPr>
            <a:normAutofit fontScale="92500" lnSpcReduction="20000"/>
          </a:bodyPr>
          <a:lstStyle/>
          <a:p>
            <a:r>
              <a:rPr lang="pl-PL" dirty="0" smtClean="0"/>
              <a:t>Drzewo uporządkowane ma ponumerowanych (oznaczonych) następników.</a:t>
            </a:r>
          </a:p>
          <a:p>
            <a:r>
              <a:rPr lang="pl-PL" dirty="0" smtClean="0"/>
              <a:t>Drzewo uporządkowane składa się z węzłów, które zawierają następujące pola:</a:t>
            </a:r>
          </a:p>
          <a:p>
            <a:pPr lvl="1"/>
            <a:r>
              <a:rPr lang="pl-PL" dirty="0" smtClean="0"/>
              <a:t> </a:t>
            </a:r>
            <a:r>
              <a:rPr lang="pl-PL" dirty="0" err="1" smtClean="0"/>
              <a:t>info</a:t>
            </a:r>
            <a:r>
              <a:rPr lang="pl-PL" dirty="0" smtClean="0"/>
              <a:t> – wartość pamiętana w węźle,</a:t>
            </a:r>
          </a:p>
          <a:p>
            <a:pPr lvl="1"/>
            <a:r>
              <a:rPr lang="pl-PL" dirty="0" smtClean="0"/>
              <a:t> </a:t>
            </a:r>
            <a:r>
              <a:rPr lang="pl-PL" dirty="0" err="1" smtClean="0"/>
              <a:t>parent</a:t>
            </a:r>
            <a:r>
              <a:rPr lang="pl-PL" dirty="0" smtClean="0"/>
              <a:t> – wskaźnik na poprzednika,</a:t>
            </a:r>
          </a:p>
          <a:p>
            <a:pPr lvl="1"/>
            <a:r>
              <a:rPr lang="pl-PL" dirty="0" smtClean="0"/>
              <a:t> </a:t>
            </a:r>
            <a:r>
              <a:rPr lang="pl-PL" dirty="0" err="1" smtClean="0"/>
              <a:t>left-child</a:t>
            </a:r>
            <a:r>
              <a:rPr lang="pl-PL" dirty="0" smtClean="0"/>
              <a:t> – wskaźnik na lewego syna (lista następników),</a:t>
            </a:r>
          </a:p>
          <a:p>
            <a:pPr lvl="1"/>
            <a:r>
              <a:rPr lang="pl-PL" dirty="0" smtClean="0"/>
              <a:t> </a:t>
            </a:r>
            <a:r>
              <a:rPr lang="pl-PL" dirty="0" err="1" smtClean="0"/>
              <a:t>sibling</a:t>
            </a:r>
            <a:r>
              <a:rPr lang="pl-PL" dirty="0" smtClean="0"/>
              <a:t> – wskaźnik na prawego brata.</a:t>
            </a:r>
          </a:p>
          <a:p>
            <a:r>
              <a:rPr lang="pl-PL" dirty="0" smtClean="0"/>
              <a:t>Każdy węzeł w drzewie przechowuje jedną wartość.</a:t>
            </a:r>
          </a:p>
          <a:p>
            <a:endParaRPr lang="pl-PL"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Drzewo </a:t>
            </a:r>
            <a:r>
              <a:rPr lang="pl-PL" dirty="0" smtClean="0"/>
              <a:t>binarne </a:t>
            </a:r>
            <a:endParaRPr lang="pl-PL" dirty="0"/>
          </a:p>
        </p:txBody>
      </p:sp>
      <p:sp>
        <p:nvSpPr>
          <p:cNvPr id="3" name="Symbol zastępczy zawartości 2"/>
          <p:cNvSpPr>
            <a:spLocks noGrp="1"/>
          </p:cNvSpPr>
          <p:nvPr>
            <p:ph idx="1"/>
          </p:nvPr>
        </p:nvSpPr>
        <p:spPr>
          <a:xfrm>
            <a:off x="1435608" y="1447800"/>
            <a:ext cx="7708392" cy="5410200"/>
          </a:xfrm>
        </p:spPr>
        <p:txBody>
          <a:bodyPr>
            <a:normAutofit fontScale="77500" lnSpcReduction="20000"/>
          </a:bodyPr>
          <a:lstStyle/>
          <a:p>
            <a:r>
              <a:rPr lang="pl-PL" dirty="0" smtClean="0"/>
              <a:t>Drzewo binarne </a:t>
            </a:r>
            <a:r>
              <a:rPr lang="pl-PL" dirty="0" smtClean="0"/>
              <a:t>(ang. </a:t>
            </a:r>
            <a:r>
              <a:rPr lang="pl-PL" dirty="0" err="1" smtClean="0"/>
              <a:t>b</a:t>
            </a:r>
            <a:r>
              <a:rPr lang="pl-PL" dirty="0" err="1" smtClean="0"/>
              <a:t>inary</a:t>
            </a:r>
            <a:r>
              <a:rPr lang="pl-PL" dirty="0" smtClean="0"/>
              <a:t> </a:t>
            </a:r>
            <a:r>
              <a:rPr lang="pl-PL" dirty="0" err="1" smtClean="0"/>
              <a:t>tree</a:t>
            </a:r>
            <a:r>
              <a:rPr lang="pl-PL" dirty="0" smtClean="0"/>
              <a:t>) to </a:t>
            </a:r>
            <a:r>
              <a:rPr lang="pl-PL" dirty="0" smtClean="0"/>
              <a:t>drzewo ukorzenione, </a:t>
            </a:r>
            <a:r>
              <a:rPr lang="pl-PL" dirty="0" smtClean="0"/>
              <a:t>w </a:t>
            </a:r>
            <a:r>
              <a:rPr lang="pl-PL" dirty="0" smtClean="0"/>
              <a:t>którym </a:t>
            </a:r>
            <a:r>
              <a:rPr lang="pl-PL" dirty="0" smtClean="0"/>
              <a:t>każdy wierzchołek posiada dwóch rozróżnialnych synów – lewego </a:t>
            </a:r>
            <a:r>
              <a:rPr lang="pl-PL" dirty="0" smtClean="0"/>
              <a:t>i </a:t>
            </a:r>
            <a:r>
              <a:rPr lang="pl-PL" dirty="0" smtClean="0"/>
              <a:t>prawego. </a:t>
            </a:r>
          </a:p>
          <a:p>
            <a:r>
              <a:rPr lang="pl-PL" dirty="0" smtClean="0"/>
              <a:t>Węzeł drzewa binarnego zawiera pole z kluczem oraz wskaźnik na lewe poddrzewo (zakorzenione w jego lewym </a:t>
            </a:r>
            <a:r>
              <a:rPr lang="pl-PL" dirty="0" smtClean="0"/>
              <a:t>synu) i wskaźnik na </a:t>
            </a:r>
            <a:r>
              <a:rPr lang="pl-PL" dirty="0" smtClean="0"/>
              <a:t>prawe </a:t>
            </a:r>
            <a:r>
              <a:rPr lang="pl-PL" dirty="0" smtClean="0"/>
              <a:t>poddrzewo (zakorzenione w jego </a:t>
            </a:r>
            <a:r>
              <a:rPr lang="pl-PL" dirty="0" smtClean="0"/>
              <a:t>prawym </a:t>
            </a:r>
            <a:r>
              <a:rPr lang="pl-PL" dirty="0" smtClean="0"/>
              <a:t>synu</a:t>
            </a:r>
            <a:r>
              <a:rPr lang="pl-PL" dirty="0" smtClean="0"/>
              <a:t>). </a:t>
            </a:r>
            <a:r>
              <a:rPr lang="pl-PL" dirty="0" smtClean="0"/>
              <a:t>W drzewie binarnym poruszamy się tylko od korzenia w kierunku jakiegoś liścia.</a:t>
            </a:r>
          </a:p>
          <a:p>
            <a:r>
              <a:rPr lang="pl-PL" dirty="0" smtClean="0"/>
              <a:t>Jeśli w węźle drzewa binarnego znajduje się wskaźnik na ojca, to w drzewie takim można się przemieszczać w obu kierunkach – od korzenia w kierunku jakiegoś liścia oraz w drugą stronę w kierunku korzenia. O drzewie takim mówimy, że jest dwukierunkowe.</a:t>
            </a:r>
            <a:endParaRPr lang="pl-PL" dirty="0" smtClean="0"/>
          </a:p>
          <a:p>
            <a:r>
              <a:rPr lang="pl-PL" dirty="0" smtClean="0"/>
              <a:t>Wysokość </a:t>
            </a:r>
            <a:r>
              <a:rPr lang="pl-PL" dirty="0" smtClean="0"/>
              <a:t>binarnego drzewa </a:t>
            </a:r>
            <a:r>
              <a:rPr lang="pl-PL" dirty="0" err="1" smtClean="0"/>
              <a:t>n-elementowego</a:t>
            </a:r>
            <a:r>
              <a:rPr lang="pl-PL" dirty="0" smtClean="0"/>
              <a:t> jest nie mniejsza niż log(n</a:t>
            </a:r>
            <a:r>
              <a:rPr lang="pl-PL" dirty="0" smtClean="0"/>
              <a:t>) </a:t>
            </a:r>
            <a:r>
              <a:rPr lang="pl-PL" dirty="0" smtClean="0"/>
              <a:t>i nie większa niż n</a:t>
            </a:r>
            <a:r>
              <a:rPr lang="pl-PL" dirty="0" smtClean="0"/>
              <a:t>.</a:t>
            </a:r>
            <a:endParaRPr lang="pl-PL"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Szczególne drzewa binarne </a:t>
            </a:r>
            <a:endParaRPr lang="pl-PL" dirty="0"/>
          </a:p>
        </p:txBody>
      </p:sp>
      <p:sp>
        <p:nvSpPr>
          <p:cNvPr id="3" name="Symbol zastępczy zawartości 2"/>
          <p:cNvSpPr>
            <a:spLocks noGrp="1"/>
          </p:cNvSpPr>
          <p:nvPr>
            <p:ph idx="1"/>
          </p:nvPr>
        </p:nvSpPr>
        <p:spPr>
          <a:xfrm>
            <a:off x="1435608" y="1447800"/>
            <a:ext cx="7498080" cy="4141440"/>
          </a:xfrm>
        </p:spPr>
        <p:txBody>
          <a:bodyPr>
            <a:normAutofit fontScale="85000" lnSpcReduction="10000"/>
          </a:bodyPr>
          <a:lstStyle/>
          <a:p>
            <a:r>
              <a:rPr lang="pl-PL" dirty="0" smtClean="0"/>
              <a:t>Drzewo regularne to drzewo binarne, w którym każdy węzeł wewnętrzny na dwóch synów.</a:t>
            </a:r>
          </a:p>
          <a:p>
            <a:r>
              <a:rPr lang="pl-PL" dirty="0" smtClean="0"/>
              <a:t>Drzewo pełne to drzewo regularne, w którym wszystkie liście są na tym samym poziomie.</a:t>
            </a:r>
          </a:p>
          <a:p>
            <a:r>
              <a:rPr lang="pl-PL" dirty="0" smtClean="0"/>
              <a:t>Drzewo pełne o wysokości h ma 2</a:t>
            </a:r>
            <a:r>
              <a:rPr lang="pl-PL" baseline="30000" dirty="0" smtClean="0"/>
              <a:t>h</a:t>
            </a:r>
            <a:r>
              <a:rPr lang="pl-PL" dirty="0" smtClean="0"/>
              <a:t>-1 węzłów.</a:t>
            </a:r>
          </a:p>
          <a:p>
            <a:r>
              <a:rPr lang="pl-PL" dirty="0" smtClean="0"/>
              <a:t>Drzewo zupełne to drzewo pełne, z którego usunięto część liści z prawej strony.</a:t>
            </a:r>
          </a:p>
          <a:p>
            <a:r>
              <a:rPr lang="pl-PL" dirty="0" smtClean="0"/>
              <a:t>Drzewo zupełne o wysokości h ma od 2</a:t>
            </a:r>
            <a:r>
              <a:rPr lang="pl-PL" baseline="30000" dirty="0" smtClean="0"/>
              <a:t>h-1</a:t>
            </a:r>
            <a:r>
              <a:rPr lang="pl-PL" dirty="0" smtClean="0"/>
              <a:t> do 2</a:t>
            </a:r>
            <a:r>
              <a:rPr lang="pl-PL" baseline="30000" dirty="0" smtClean="0"/>
              <a:t>h</a:t>
            </a:r>
            <a:r>
              <a:rPr lang="pl-PL" dirty="0" smtClean="0"/>
              <a:t>-1 węzłów.</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Drzewo BST </a:t>
            </a:r>
            <a:endParaRPr lang="pl-PL" dirty="0"/>
          </a:p>
        </p:txBody>
      </p:sp>
      <p:sp>
        <p:nvSpPr>
          <p:cNvPr id="3" name="Symbol zastępczy zawartości 2"/>
          <p:cNvSpPr>
            <a:spLocks noGrp="1"/>
          </p:cNvSpPr>
          <p:nvPr>
            <p:ph idx="1"/>
          </p:nvPr>
        </p:nvSpPr>
        <p:spPr>
          <a:xfrm>
            <a:off x="1435608" y="1447800"/>
            <a:ext cx="7498080" cy="4501480"/>
          </a:xfrm>
        </p:spPr>
        <p:txBody>
          <a:bodyPr>
            <a:normAutofit fontScale="85000" lnSpcReduction="10000"/>
          </a:bodyPr>
          <a:lstStyle/>
          <a:p>
            <a:r>
              <a:rPr lang="pl-PL" dirty="0" smtClean="0"/>
              <a:t>Drzewo binarnych poszukiwań </a:t>
            </a:r>
            <a:r>
              <a:rPr lang="pl-PL" dirty="0" smtClean="0"/>
              <a:t>(ang. </a:t>
            </a:r>
            <a:r>
              <a:rPr lang="pl-PL" dirty="0" err="1" smtClean="0"/>
              <a:t>binary</a:t>
            </a:r>
            <a:r>
              <a:rPr lang="pl-PL" dirty="0" smtClean="0"/>
              <a:t> </a:t>
            </a:r>
            <a:r>
              <a:rPr lang="pl-PL" dirty="0" err="1" smtClean="0"/>
              <a:t>search</a:t>
            </a:r>
            <a:r>
              <a:rPr lang="pl-PL" dirty="0" smtClean="0"/>
              <a:t> </a:t>
            </a:r>
            <a:r>
              <a:rPr lang="pl-PL" dirty="0" err="1" smtClean="0"/>
              <a:t>tree</a:t>
            </a:r>
            <a:r>
              <a:rPr lang="pl-PL" dirty="0" smtClean="0"/>
              <a:t>), w skrócie BST, </a:t>
            </a:r>
            <a:r>
              <a:rPr lang="pl-PL" dirty="0" smtClean="0"/>
              <a:t>to drzewo binarne, w którym przechowujemy elementy z pewnego uniwersum z porządkiem liniowym i w drzewie tym jest zachowany porządek symetryczny.</a:t>
            </a:r>
          </a:p>
          <a:p>
            <a:r>
              <a:rPr lang="pl-PL" dirty="0" smtClean="0"/>
              <a:t>W drzewie binarnym jest zachowany porządek symetryczny, gdy elementy mniejsze od korzenia znajdują się w lewym poddrzewie, elementy większe od korzenia w prawym poddrzewie oraz w lewym i w prawym poddrzewie też jest zachowany porządek symetryczny</a:t>
            </a:r>
            <a:r>
              <a:rPr lang="pl-PL" dirty="0" smtClean="0"/>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Drzewo BST </a:t>
            </a:r>
            <a:endParaRPr lang="pl-PL" dirty="0"/>
          </a:p>
        </p:txBody>
      </p:sp>
      <p:sp>
        <p:nvSpPr>
          <p:cNvPr id="3" name="Symbol zastępczy zawartości 2"/>
          <p:cNvSpPr>
            <a:spLocks noGrp="1"/>
          </p:cNvSpPr>
          <p:nvPr>
            <p:ph idx="1"/>
          </p:nvPr>
        </p:nvSpPr>
        <p:spPr>
          <a:xfrm>
            <a:off x="1435608" y="1447800"/>
            <a:ext cx="7708392" cy="4800600"/>
          </a:xfrm>
        </p:spPr>
        <p:txBody>
          <a:bodyPr>
            <a:normAutofit fontScale="92500"/>
          </a:bodyPr>
          <a:lstStyle/>
          <a:p>
            <a:r>
              <a:rPr lang="pl-PL" dirty="0" smtClean="0"/>
              <a:t>Wyszukiwanie w drzewie BST – działa podobnie do poszukiwania binarnego</a:t>
            </a:r>
            <a:br>
              <a:rPr lang="pl-PL" dirty="0" smtClean="0"/>
            </a:br>
            <a:r>
              <a:rPr lang="pl-PL" dirty="0" smtClean="0"/>
              <a:t/>
            </a:r>
            <a:br>
              <a:rPr lang="pl-PL" dirty="0" smtClean="0"/>
            </a:br>
            <a:r>
              <a:rPr lang="pl-PL" dirty="0" smtClean="0"/>
              <a:t>serach (węzeł *w, x) -&gt; </a:t>
            </a:r>
            <a:r>
              <a:rPr lang="pl-PL" dirty="0" err="1" smtClean="0"/>
              <a:t>boolean</a:t>
            </a:r>
            <a:r>
              <a:rPr lang="pl-PL" dirty="0" smtClean="0"/>
              <a:t/>
            </a:r>
            <a:br>
              <a:rPr lang="pl-PL" dirty="0" smtClean="0"/>
            </a:br>
            <a:r>
              <a:rPr lang="pl-PL" dirty="0" smtClean="0"/>
              <a:t>{</a:t>
            </a:r>
            <a:br>
              <a:rPr lang="pl-PL" dirty="0" smtClean="0"/>
            </a:br>
            <a:r>
              <a:rPr lang="pl-PL" dirty="0" smtClean="0"/>
              <a:t>	</a:t>
            </a:r>
            <a:r>
              <a:rPr lang="pl-PL" dirty="0" err="1" smtClean="0"/>
              <a:t>if</a:t>
            </a:r>
            <a:r>
              <a:rPr lang="pl-PL" dirty="0" smtClean="0"/>
              <a:t> (w == </a:t>
            </a:r>
            <a:r>
              <a:rPr lang="pl-PL" dirty="0" err="1" smtClean="0"/>
              <a:t>null</a:t>
            </a:r>
            <a:r>
              <a:rPr lang="pl-PL" dirty="0" smtClean="0"/>
              <a:t>) return </a:t>
            </a:r>
            <a:r>
              <a:rPr lang="pl-PL" dirty="0" err="1" smtClean="0"/>
              <a:t>false</a:t>
            </a:r>
            <a:r>
              <a:rPr lang="pl-PL" dirty="0" smtClean="0"/>
              <a:t>;</a:t>
            </a:r>
            <a:br>
              <a:rPr lang="pl-PL" dirty="0" smtClean="0"/>
            </a:br>
            <a:r>
              <a:rPr lang="pl-PL" dirty="0" smtClean="0"/>
              <a:t>	</a:t>
            </a:r>
            <a:r>
              <a:rPr lang="pl-PL" dirty="0" err="1" smtClean="0"/>
              <a:t>if</a:t>
            </a:r>
            <a:r>
              <a:rPr lang="pl-PL" dirty="0" smtClean="0"/>
              <a:t> (x &lt; </a:t>
            </a:r>
            <a:r>
              <a:rPr lang="pl-PL" dirty="0" err="1" smtClean="0"/>
              <a:t>w.info</a:t>
            </a:r>
            <a:r>
              <a:rPr lang="pl-PL" dirty="0" smtClean="0"/>
              <a:t>) return </a:t>
            </a:r>
            <a:r>
              <a:rPr lang="pl-PL" dirty="0" err="1" smtClean="0"/>
              <a:t>search</a:t>
            </a:r>
            <a:r>
              <a:rPr lang="pl-PL" dirty="0" smtClean="0"/>
              <a:t>(</a:t>
            </a:r>
            <a:r>
              <a:rPr lang="pl-PL" dirty="0" err="1" smtClean="0"/>
              <a:t>w.left</a:t>
            </a:r>
            <a:r>
              <a:rPr lang="pl-PL" dirty="0" smtClean="0"/>
              <a:t>, x);</a:t>
            </a:r>
            <a:br>
              <a:rPr lang="pl-PL" dirty="0" smtClean="0"/>
            </a:br>
            <a:r>
              <a:rPr lang="pl-PL" dirty="0" smtClean="0"/>
              <a:t>	</a:t>
            </a:r>
            <a:r>
              <a:rPr lang="pl-PL" dirty="0" err="1" smtClean="0"/>
              <a:t>else</a:t>
            </a:r>
            <a:r>
              <a:rPr lang="pl-PL" dirty="0" smtClean="0"/>
              <a:t> </a:t>
            </a:r>
            <a:r>
              <a:rPr lang="pl-PL" dirty="0" err="1" smtClean="0"/>
              <a:t>if</a:t>
            </a:r>
            <a:r>
              <a:rPr lang="pl-PL" dirty="0" smtClean="0"/>
              <a:t> (</a:t>
            </a:r>
            <a:r>
              <a:rPr lang="pl-PL" dirty="0" err="1" smtClean="0"/>
              <a:t>w.info</a:t>
            </a:r>
            <a:r>
              <a:rPr lang="pl-PL" dirty="0" smtClean="0"/>
              <a:t> &lt; x) return </a:t>
            </a:r>
            <a:r>
              <a:rPr lang="pl-PL" dirty="0" err="1" smtClean="0"/>
              <a:t>search</a:t>
            </a:r>
            <a:r>
              <a:rPr lang="pl-PL" dirty="0" smtClean="0"/>
              <a:t>(</a:t>
            </a:r>
            <a:r>
              <a:rPr lang="pl-PL" dirty="0" err="1" smtClean="0"/>
              <a:t>w.right</a:t>
            </a:r>
            <a:r>
              <a:rPr lang="pl-PL" dirty="0" smtClean="0"/>
              <a:t>, x);</a:t>
            </a:r>
            <a:br>
              <a:rPr lang="pl-PL" dirty="0" smtClean="0"/>
            </a:br>
            <a:r>
              <a:rPr lang="pl-PL" dirty="0" smtClean="0"/>
              <a:t>	</a:t>
            </a:r>
            <a:r>
              <a:rPr lang="pl-PL" dirty="0" err="1" smtClean="0"/>
              <a:t>else</a:t>
            </a:r>
            <a:r>
              <a:rPr lang="pl-PL" dirty="0" smtClean="0"/>
              <a:t> return </a:t>
            </a:r>
            <a:r>
              <a:rPr lang="pl-PL" dirty="0" err="1" smtClean="0"/>
              <a:t>true</a:t>
            </a:r>
            <a:r>
              <a:rPr lang="pl-PL" dirty="0" smtClean="0"/>
              <a:t>;</a:t>
            </a:r>
            <a:br>
              <a:rPr lang="pl-PL" dirty="0" smtClean="0"/>
            </a:br>
            <a:r>
              <a:rPr lang="pl-PL" dirty="0" smtClean="0"/>
              <a:t>}</a:t>
            </a:r>
            <a:endParaRPr lang="pl-PL"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Drzewo BST </a:t>
            </a:r>
            <a:endParaRPr lang="pl-PL" dirty="0"/>
          </a:p>
        </p:txBody>
      </p:sp>
      <p:sp>
        <p:nvSpPr>
          <p:cNvPr id="3" name="Symbol zastępczy zawartości 2"/>
          <p:cNvSpPr>
            <a:spLocks noGrp="1"/>
          </p:cNvSpPr>
          <p:nvPr>
            <p:ph idx="1"/>
          </p:nvPr>
        </p:nvSpPr>
        <p:spPr/>
        <p:txBody>
          <a:bodyPr/>
          <a:lstStyle/>
          <a:p>
            <a:r>
              <a:rPr lang="pl-PL" dirty="0" smtClean="0"/>
              <a:t>Element minimalny znajduje się najbardziej po lewej stronie w drzewie BST – od korzenia poruszamy się ciągle w lewo.</a:t>
            </a:r>
          </a:p>
          <a:p>
            <a:r>
              <a:rPr lang="pl-PL" dirty="0" smtClean="0"/>
              <a:t>Element maksymalny znajduje się najbardziej po prawej stronie w drzewie BST – od korzenia poruszamy się ciągle w prawo.</a:t>
            </a:r>
            <a:endParaRPr lang="pl-PL"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rzesilenie">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rzesileni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8893</TotalTime>
  <Words>1649</Words>
  <Application>Microsoft Office PowerPoint</Application>
  <PresentationFormat>Pokaz na ekranie (4:3)</PresentationFormat>
  <Paragraphs>99</Paragraphs>
  <Slides>23</Slides>
  <Notes>0</Notes>
  <HiddenSlides>0</HiddenSlides>
  <MMClips>0</MMClips>
  <ScaleCrop>false</ScaleCrop>
  <HeadingPairs>
    <vt:vector size="4" baseType="variant">
      <vt:variant>
        <vt:lpstr>Motyw</vt:lpstr>
      </vt:variant>
      <vt:variant>
        <vt:i4>1</vt:i4>
      </vt:variant>
      <vt:variant>
        <vt:lpstr>Tytuły slajdów</vt:lpstr>
      </vt:variant>
      <vt:variant>
        <vt:i4>23</vt:i4>
      </vt:variant>
    </vt:vector>
  </HeadingPairs>
  <TitlesOfParts>
    <vt:vector size="24" baseType="lpstr">
      <vt:lpstr>Przesilenie</vt:lpstr>
      <vt:lpstr>Drzewa</vt:lpstr>
      <vt:lpstr>Drzewa </vt:lpstr>
      <vt:lpstr>Drzewa </vt:lpstr>
      <vt:lpstr>Drzewo </vt:lpstr>
      <vt:lpstr>Drzewo binarne </vt:lpstr>
      <vt:lpstr>Szczególne drzewa binarne </vt:lpstr>
      <vt:lpstr>Drzewo BST </vt:lpstr>
      <vt:lpstr>Drzewo BST </vt:lpstr>
      <vt:lpstr>Drzewo BST </vt:lpstr>
      <vt:lpstr>Drzewo BST </vt:lpstr>
      <vt:lpstr>Drzewo BST </vt:lpstr>
      <vt:lpstr>Przeglądanie drzew BST</vt:lpstr>
      <vt:lpstr>Przeglądanie drzew BST</vt:lpstr>
      <vt:lpstr>Rotacje w drzewie BST </vt:lpstr>
      <vt:lpstr>Drzewa AVL </vt:lpstr>
      <vt:lpstr>Drzewa AVL </vt:lpstr>
      <vt:lpstr>Drzewa AVL </vt:lpstr>
      <vt:lpstr>Drzewa AVL </vt:lpstr>
      <vt:lpstr>Drzewa AVL </vt:lpstr>
      <vt:lpstr>Drzewa AVL </vt:lpstr>
      <vt:lpstr>Drzewo R-B (czerwono-czarne)  </vt:lpstr>
      <vt:lpstr>Drzewo R-B (czerwono-czarne) </vt:lpstr>
      <vt:lpstr>Zadanie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Problemy porządkowe</dc:title>
  <dc:creator>prz</dc:creator>
  <cp:lastModifiedBy>prz</cp:lastModifiedBy>
  <cp:revision>28</cp:revision>
  <dcterms:created xsi:type="dcterms:W3CDTF">2015-03-20T07:40:09Z</dcterms:created>
  <dcterms:modified xsi:type="dcterms:W3CDTF">2017-01-16T20:56:47Z</dcterms:modified>
</cp:coreProperties>
</file>